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899" r:id="rId5"/>
    <p:sldId id="932" r:id="rId6"/>
    <p:sldId id="933" r:id="rId7"/>
    <p:sldId id="934" r:id="rId8"/>
    <p:sldId id="937" r:id="rId9"/>
    <p:sldId id="938" r:id="rId10"/>
    <p:sldId id="939" r:id="rId11"/>
    <p:sldId id="942" r:id="rId12"/>
    <p:sldId id="941" r:id="rId13"/>
    <p:sldId id="943" r:id="rId14"/>
    <p:sldId id="944" r:id="rId15"/>
    <p:sldId id="945" r:id="rId16"/>
    <p:sldId id="975" r:id="rId17"/>
    <p:sldId id="976" r:id="rId18"/>
    <p:sldId id="978" r:id="rId19"/>
    <p:sldId id="982" r:id="rId20"/>
    <p:sldId id="979" r:id="rId21"/>
    <p:sldId id="952" r:id="rId22"/>
    <p:sldId id="954" r:id="rId23"/>
    <p:sldId id="953" r:id="rId24"/>
    <p:sldId id="983" r:id="rId25"/>
    <p:sldId id="980" r:id="rId26"/>
    <p:sldId id="981" r:id="rId27"/>
    <p:sldId id="958" r:id="rId28"/>
    <p:sldId id="959" r:id="rId29"/>
    <p:sldId id="960" r:id="rId30"/>
    <p:sldId id="961" r:id="rId31"/>
    <p:sldId id="972" r:id="rId32"/>
    <p:sldId id="973" r:id="rId33"/>
    <p:sldId id="967" r:id="rId34"/>
    <p:sldId id="962" r:id="rId35"/>
    <p:sldId id="968" r:id="rId36"/>
    <p:sldId id="969" r:id="rId37"/>
    <p:sldId id="970" r:id="rId38"/>
    <p:sldId id="963" r:id="rId39"/>
    <p:sldId id="971" r:id="rId40"/>
  </p:sldIdLst>
  <p:sldSz cx="12188825" cy="6858000"/>
  <p:notesSz cx="7315200" cy="9601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linx" initials="X" lastIdx="43" clrIdx="0"/>
  <p:cmAuthor id="1" name="Jennifer Lockhart" initials="JL" lastIdx="3" clrIdx="1"/>
  <p:cmAuthor id="2" name="Bielby" initials="T" lastIdx="106" clrIdx="2"/>
  <p:cmAuthor id="3" name="glaser" initials="g" lastIdx="7" clrIdx="3"/>
  <p:cmAuthor id="4" name="Intersil Corporate Template" initials="SV" lastIdx="1" clrIdx="4"/>
  <p:cmAuthor id="5" name="admin" initials="a" lastIdx="5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DCFF"/>
    <a:srgbClr val="3B6AFF"/>
    <a:srgbClr val="FFCCCC"/>
    <a:srgbClr val="FF99CC"/>
    <a:srgbClr val="0033CC"/>
    <a:srgbClr val="00446A"/>
    <a:srgbClr val="FFFFFF"/>
    <a:srgbClr val="965B8E"/>
    <a:srgbClr val="7B4B88"/>
    <a:srgbClr val="E9E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1217" autoAdjust="0"/>
    <p:restoredTop sz="86207" autoAdjust="0"/>
  </p:normalViewPr>
  <p:slideViewPr>
    <p:cSldViewPr snapToGrid="0" showGuides="1">
      <p:cViewPr varScale="1">
        <p:scale>
          <a:sx n="114" d="100"/>
          <a:sy n="114" d="100"/>
        </p:scale>
        <p:origin x="-624" y="-96"/>
      </p:cViewPr>
      <p:guideLst>
        <p:guide orient="horz" pos="2160"/>
        <p:guide orient="horz" pos="836"/>
        <p:guide pos="7307"/>
        <p:guide pos="384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88"/>
    </p:cViewPr>
  </p:sorterViewPr>
  <p:notesViewPr>
    <p:cSldViewPr snapToGrid="0">
      <p:cViewPr varScale="1">
        <p:scale>
          <a:sx n="51" d="100"/>
          <a:sy n="51" d="100"/>
        </p:scale>
        <p:origin x="-1104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664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97" tIns="48349" rIns="96697" bIns="48349" numCol="1" anchor="t" anchorCtr="0" compatLnSpc="1">
            <a:prstTxWarp prst="textNoShape">
              <a:avLst/>
            </a:prstTxWarp>
          </a:bodyPr>
          <a:lstStyle>
            <a:lvl1pPr algn="l" defTabSz="96714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7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97" tIns="48349" rIns="96697" bIns="48349" numCol="1" anchor="t" anchorCtr="0" compatLnSpc="1">
            <a:prstTxWarp prst="textNoShape">
              <a:avLst/>
            </a:prstTxWarp>
          </a:bodyPr>
          <a:lstStyle>
            <a:lvl1pPr algn="r" defTabSz="96714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19138"/>
            <a:ext cx="6400800" cy="3602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40" y="4560891"/>
            <a:ext cx="5851525" cy="431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97" tIns="48349" rIns="96697" bIns="483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2019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97" tIns="48349" rIns="96697" bIns="48349" numCol="1" anchor="b" anchorCtr="0" compatLnSpc="1">
            <a:prstTxWarp prst="textNoShape">
              <a:avLst/>
            </a:prstTxWarp>
          </a:bodyPr>
          <a:lstStyle>
            <a:lvl1pPr algn="l" defTabSz="967143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061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42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92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0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Documents and Settings\Jennifer Lockhart\Desktop\Picture2 copy.jpg"/>
          <p:cNvPicPr>
            <a:picLocks noChangeArrowheads="1"/>
          </p:cNvPicPr>
          <p:nvPr userDrawn="1"/>
        </p:nvPicPr>
        <p:blipFill>
          <a:blip r:embed="rId2"/>
          <a:srcRect t="24879"/>
          <a:stretch>
            <a:fillRect/>
          </a:stretch>
        </p:blipFill>
        <p:spPr bwMode="auto">
          <a:xfrm>
            <a:off x="-7942" y="0"/>
            <a:ext cx="12196768" cy="6876288"/>
          </a:xfrm>
          <a:prstGeom prst="rect">
            <a:avLst/>
          </a:prstGeom>
          <a:noFill/>
        </p:spPr>
      </p:pic>
      <p:sp>
        <p:nvSpPr>
          <p:cNvPr id="19462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1987" y="5535487"/>
            <a:ext cx="6627673" cy="6762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None/>
              <a:defRPr lang="en-US" sz="2000" b="1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IE" smtClean="0"/>
              <a:t>Click to edit Master subtitle style</a:t>
            </a: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167172" y="3660650"/>
            <a:ext cx="7099834" cy="11144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All_Programmable_Lock_up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77319" y="1068534"/>
            <a:ext cx="4340322" cy="1307592"/>
          </a:xfrm>
          <a:prstGeom prst="rect">
            <a:avLst/>
          </a:prstGeom>
        </p:spPr>
      </p:pic>
      <p:sp>
        <p:nvSpPr>
          <p:cNvPr id="9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2014 Xilinx</a:t>
            </a:r>
            <a:endParaRPr lang="en-US" dirty="0"/>
          </a:p>
        </p:txBody>
      </p:sp>
      <p:sp>
        <p:nvSpPr>
          <p:cNvPr id="7" name="Rectangle 11"/>
          <p:cNvSpPr txBox="1">
            <a:spLocks noGrp="1" noChangeArrowheads="1"/>
          </p:cNvSpPr>
          <p:nvPr userDrawn="1"/>
        </p:nvSpPr>
        <p:spPr bwMode="auto">
          <a:xfrm>
            <a:off x="325439" y="6621464"/>
            <a:ext cx="4440237" cy="2301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IE" sz="1000" smtClean="0">
                <a:solidFill>
                  <a:schemeClr val="bg2"/>
                </a:solidFill>
                <a:latin typeface="+mj-lt"/>
              </a:rPr>
              <a:t>This material exempt per Department of Commerce license exception TSU </a:t>
            </a:r>
            <a:endParaRPr lang="en-US" sz="10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2" y="1600201"/>
            <a:ext cx="10975337" cy="4268337"/>
          </a:xfrm>
        </p:spPr>
        <p:txBody>
          <a:bodyPr/>
          <a:lstStyle>
            <a:lvl1pPr marL="2286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8000"/>
              <a:buFont typeface="Wingdings" pitchFamily="2" charset="2"/>
              <a:buBlip>
                <a:blip r:embed="rId2"/>
              </a:buBlip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IE" smtClean="0"/>
              <a:t>Click to edit Master text styles</a:t>
            </a:r>
          </a:p>
          <a:p>
            <a:pPr lvl="0"/>
            <a:r>
              <a:rPr lang="en-IE" smtClean="0"/>
              <a:t>Second level</a:t>
            </a:r>
          </a:p>
          <a:p>
            <a:pPr lvl="0"/>
            <a:r>
              <a:rPr lang="en-IE" smtClean="0"/>
              <a:t>Third level</a:t>
            </a:r>
          </a:p>
          <a:p>
            <a:pPr lvl="0"/>
            <a:r>
              <a:rPr lang="en-IE" smtClean="0"/>
              <a:t>Fourth level</a:t>
            </a:r>
          </a:p>
          <a:p>
            <a:pPr lvl="0"/>
            <a:r>
              <a:rPr lang="en-IE" smtClean="0"/>
              <a:t>Fifth level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441" y="6577014"/>
            <a:ext cx="1426189" cy="280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Embedded Overview 11-‹#›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1" y="209550"/>
            <a:ext cx="10969943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8000"/>
              </a:lnSpc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12188825" cy="1238250"/>
          </a:xfrm>
          <a:prstGeom prst="rect">
            <a:avLst/>
          </a:prstGeom>
          <a:solidFill>
            <a:schemeClr val="bg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1"/>
            <a:ext cx="12188825" cy="200025"/>
            <a:chOff x="0" y="-1"/>
            <a:chExt cx="9144000" cy="200025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1" name="Picture 17" descr="Red Header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invGray">
            <a:xfrm>
              <a:off x="7658100" y="0"/>
              <a:ext cx="1485900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1" y="209550"/>
            <a:ext cx="10969943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2800" b="1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</a:pPr>
            <a:r>
              <a:rPr lang="en-IE" smtClean="0"/>
              <a:t>Click to edit Master title style</a:t>
            </a:r>
            <a:endParaRPr lang="en-US" dirty="0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442" y="6577014"/>
            <a:ext cx="1589472" cy="2809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Embedded Overview 11-‹#›</a:t>
            </a:r>
            <a:endParaRPr lang="en-US" dirty="0"/>
          </a:p>
        </p:txBody>
      </p:sp>
      <p:sp>
        <p:nvSpPr>
          <p:cNvPr id="8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078677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dirty="0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IE" smtClean="0"/>
              <a:t>Click to edit Master text styles</a:t>
            </a:r>
          </a:p>
          <a:p>
            <a:pPr lvl="0"/>
            <a:r>
              <a:rPr lang="en-IE" smtClean="0"/>
              <a:t>Second level</a:t>
            </a:r>
          </a:p>
          <a:p>
            <a:pPr lvl="0"/>
            <a:r>
              <a:rPr lang="en-IE" smtClean="0"/>
              <a:t>Third level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2952" y="1600202"/>
            <a:ext cx="5135478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2000" b="1" smtClean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8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 lang="en-US" sz="16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IE" smtClean="0"/>
              <a:t>Click to edit Master text styles</a:t>
            </a:r>
          </a:p>
          <a:p>
            <a:pPr lvl="0"/>
            <a:r>
              <a:rPr lang="en-IE" smtClean="0"/>
              <a:t>Second level</a:t>
            </a:r>
          </a:p>
          <a:p>
            <a:pPr lvl="0"/>
            <a:r>
              <a:rPr lang="en-IE" smtClean="0"/>
              <a:t>Third level</a:t>
            </a:r>
            <a:endParaRPr lang="en-US" smtClean="0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441" y="6577014"/>
            <a:ext cx="1535045" cy="28098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Embedded Overview 11-‹#›</a:t>
            </a:r>
            <a:endParaRPr lang="en-US" dirty="0"/>
          </a:p>
        </p:txBody>
      </p:sp>
      <p:sp>
        <p:nvSpPr>
          <p:cNvPr id="6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09441" y="6577014"/>
            <a:ext cx="1600358" cy="28098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Embedded Overview 11-‹#›</a:t>
            </a:r>
            <a:endParaRPr lang="en-US" dirty="0"/>
          </a:p>
        </p:txBody>
      </p:sp>
      <p:sp>
        <p:nvSpPr>
          <p:cNvPr id="4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"/>
            <a:ext cx="12188825" cy="200025"/>
            <a:chOff x="0" y="-1"/>
            <a:chExt cx="9144000" cy="200025"/>
          </a:xfrm>
        </p:grpSpPr>
        <p:sp>
          <p:nvSpPr>
            <p:cNvPr id="14" name="Rectangle 13"/>
            <p:cNvSpPr/>
            <p:nvPr userDrawn="1"/>
          </p:nvSpPr>
          <p:spPr bwMode="auto">
            <a:xfrm>
              <a:off x="0" y="-1"/>
              <a:ext cx="9144000" cy="200025"/>
            </a:xfrm>
            <a:prstGeom prst="rect">
              <a:avLst/>
            </a:prstGeom>
            <a:solidFill>
              <a:schemeClr val="bg2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5" name="Picture 17" descr="Red Header"/>
            <p:cNvPicPr>
              <a:picLocks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invGray">
            <a:xfrm>
              <a:off x="8043576" y="0"/>
              <a:ext cx="1100424" cy="194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1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09441" y="209550"/>
            <a:ext cx="109699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E" smtClean="0"/>
              <a:t>Click to edit Master title style</a:t>
            </a:r>
            <a:endParaRPr lang="en-US" dirty="0" smtClean="0"/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442" y="1600201"/>
            <a:ext cx="10964548" cy="42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E" smtClean="0"/>
              <a:t>Click to edit Master text styles</a:t>
            </a:r>
          </a:p>
          <a:p>
            <a:pPr lvl="0"/>
            <a:r>
              <a:rPr lang="en-IE" smtClean="0"/>
              <a:t>Second level</a:t>
            </a:r>
          </a:p>
          <a:p>
            <a:pPr lvl="0"/>
            <a:r>
              <a:rPr lang="en-IE" smtClean="0"/>
              <a:t>Third level</a:t>
            </a:r>
          </a:p>
          <a:p>
            <a:pPr lvl="0"/>
            <a:r>
              <a:rPr lang="en-IE" smtClean="0"/>
              <a:t>Fourth level</a:t>
            </a:r>
          </a:p>
          <a:p>
            <a:pPr lvl="0"/>
            <a:r>
              <a:rPr lang="en-IE" smtClean="0"/>
              <a:t>Fifth level</a:t>
            </a:r>
            <a:endParaRPr lang="en-US" dirty="0" smtClean="0"/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09442" y="6580374"/>
            <a:ext cx="1480615" cy="2776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lang="en-US" sz="8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Embedded Overview 11-‹#›</a:t>
            </a:r>
            <a:endParaRPr lang="en-US" dirty="0"/>
          </a:p>
        </p:txBody>
      </p:sp>
      <p:pic>
        <p:nvPicPr>
          <p:cNvPr id="16" name="Picture 15" descr="All_Programmable_Text_FINAL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3890" y="6623978"/>
            <a:ext cx="3108961" cy="157267"/>
          </a:xfrm>
          <a:prstGeom prst="rect">
            <a:avLst/>
          </a:prstGeom>
        </p:spPr>
      </p:pic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4164515" y="6579165"/>
            <a:ext cx="3859795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05" r:id="rId2"/>
    <p:sldLayoutId id="2147483948" r:id="rId3"/>
    <p:sldLayoutId id="2147483907" r:id="rId4"/>
    <p:sldLayoutId id="2147483910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98000"/>
        </a:lnSpc>
        <a:spcBef>
          <a:spcPct val="0"/>
        </a:spcBef>
        <a:spcAft>
          <a:spcPct val="0"/>
        </a:spcAft>
        <a:defRPr lang="en-US" sz="2800" b="1" dirty="0" smtClean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ct val="11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228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SzPct val="88000"/>
        <a:buFont typeface="Wingdings" pitchFamily="2" charset="2"/>
        <a:buBlip>
          <a:blip r:embed="rId9"/>
        </a:buBlip>
        <a:defRPr lang="en-US" sz="2000" b="1" dirty="0" smtClean="0">
          <a:solidFill>
            <a:schemeClr val="accent4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lang="en-US" sz="1800" b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5663" indent="-1698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546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034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lang="en-US" sz="1600" b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4606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6pPr>
      <a:lvl7pPr marL="29178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7pPr>
      <a:lvl8pPr marL="33750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8pPr>
      <a:lvl9pPr marL="3832225" indent="-174625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err="1" smtClean="0"/>
              <a:t>Zynq</a:t>
            </a:r>
            <a:endParaRPr lang="en-US" dirty="0" smtClean="0"/>
          </a:p>
          <a:p>
            <a:r>
              <a:rPr lang="en-US" dirty="0" smtClean="0"/>
              <a:t>Vivado 2014.2 Version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smtClean="0"/>
              <a:t>Introduction to Embedded System Design using Zynq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Vivado</a:t>
            </a:r>
            <a:r>
              <a:rPr lang="en-AU" dirty="0" smtClean="0"/>
              <a:t> Components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078677" cy="2594426"/>
          </a:xfrm>
        </p:spPr>
        <p:txBody>
          <a:bodyPr/>
          <a:lstStyle/>
          <a:p>
            <a:r>
              <a:rPr lang="en-US" dirty="0" err="1" smtClean="0"/>
              <a:t>Vivado</a:t>
            </a:r>
            <a:r>
              <a:rPr lang="en-US" dirty="0" smtClean="0"/>
              <a:t>/IP Integrator</a:t>
            </a:r>
            <a:endParaRPr lang="en-US" dirty="0"/>
          </a:p>
          <a:p>
            <a:pPr lvl="1"/>
            <a:r>
              <a:rPr lang="en-US" dirty="0" smtClean="0"/>
              <a:t>Design environment for configuration of PS, and hardware design for PL</a:t>
            </a:r>
            <a:endParaRPr lang="en-US" dirty="0"/>
          </a:p>
          <a:p>
            <a:pPr lvl="1"/>
            <a:r>
              <a:rPr lang="en-US" dirty="0" smtClean="0"/>
              <a:t>Hardware Platform (xml)</a:t>
            </a:r>
            <a:endParaRPr lang="en-US" dirty="0"/>
          </a:p>
          <a:p>
            <a:pPr lvl="1"/>
            <a:r>
              <a:rPr lang="en-US" dirty="0"/>
              <a:t>Platform, software, and peripheral simulation</a:t>
            </a:r>
          </a:p>
          <a:p>
            <a:pPr lvl="1"/>
            <a:r>
              <a:rPr lang="en-US" dirty="0" err="1" smtClean="0"/>
              <a:t>Vivado</a:t>
            </a:r>
            <a:r>
              <a:rPr lang="en-US" dirty="0" smtClean="0"/>
              <a:t> logic </a:t>
            </a:r>
            <a:r>
              <a:rPr lang="en-US" dirty="0"/>
              <a:t>analyzer integration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462952" y="1600203"/>
            <a:ext cx="5135478" cy="2478312"/>
          </a:xfrm>
        </p:spPr>
        <p:txBody>
          <a:bodyPr/>
          <a:lstStyle/>
          <a:p>
            <a:r>
              <a:rPr lang="en-US" dirty="0"/>
              <a:t>Software Development Kit (SDK)</a:t>
            </a:r>
          </a:p>
          <a:p>
            <a:pPr lvl="1"/>
            <a:r>
              <a:rPr lang="en-US" dirty="0"/>
              <a:t>Project workspace </a:t>
            </a:r>
          </a:p>
          <a:p>
            <a:pPr lvl="1"/>
            <a:r>
              <a:rPr lang="en-US" dirty="0"/>
              <a:t>Hardware platform definition</a:t>
            </a:r>
          </a:p>
          <a:p>
            <a:pPr lvl="1"/>
            <a:r>
              <a:rPr lang="en-US" dirty="0"/>
              <a:t>Board Support Package (BSP)</a:t>
            </a:r>
          </a:p>
          <a:p>
            <a:pPr lvl="1"/>
            <a:r>
              <a:rPr lang="en-US" dirty="0"/>
              <a:t>Software application</a:t>
            </a:r>
          </a:p>
          <a:p>
            <a:pPr lvl="1"/>
            <a:r>
              <a:rPr lang="en-US" dirty="0"/>
              <a:t>Software debugging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99D29FBF-A473-46DA-BC14-675AC1C8F9A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2088537" y="4325256"/>
            <a:ext cx="1313544" cy="1802546"/>
          </a:xfrm>
          <a:prstGeom prst="rect">
            <a:avLst/>
          </a:prstGeom>
          <a:solidFill>
            <a:srgbClr val="3B6AFF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b="1" dirty="0" smtClean="0">
                <a:solidFill>
                  <a:srgbClr val="000000"/>
                </a:solidFill>
              </a:rPr>
              <a:t>Hardware Design</a:t>
            </a: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623006" y="4325257"/>
            <a:ext cx="1313544" cy="1802546"/>
          </a:xfrm>
          <a:prstGeom prst="rect">
            <a:avLst/>
          </a:prstGeom>
          <a:solidFill>
            <a:srgbClr val="2FDCFF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b="1" dirty="0" smtClean="0">
                <a:solidFill>
                  <a:srgbClr val="000000"/>
                </a:solidFill>
              </a:rPr>
              <a:t>Software Design</a:t>
            </a: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80857" y="4325256"/>
            <a:ext cx="2663372" cy="537029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b="1" dirty="0" smtClean="0">
                <a:solidFill>
                  <a:srgbClr val="000000"/>
                </a:solidFill>
              </a:rPr>
              <a:t>HW/SW Simulation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680857" y="5587999"/>
            <a:ext cx="2663372" cy="539803"/>
          </a:xfrm>
          <a:prstGeom prst="rect">
            <a:avLst/>
          </a:prstGeom>
          <a:solidFill>
            <a:schemeClr val="bg1">
              <a:lumMod val="50000"/>
            </a:schemeClr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E" b="1" dirty="0" smtClean="0">
                <a:solidFill>
                  <a:srgbClr val="000000"/>
                </a:solidFill>
              </a:rPr>
              <a:t>HW/SW Debug</a:t>
            </a:r>
          </a:p>
        </p:txBody>
      </p:sp>
      <p:sp>
        <p:nvSpPr>
          <p:cNvPr id="3" name="Left-Right Arrow 2"/>
          <p:cNvSpPr/>
          <p:nvPr/>
        </p:nvSpPr>
        <p:spPr bwMode="auto">
          <a:xfrm>
            <a:off x="7344230" y="4519339"/>
            <a:ext cx="1278776" cy="268515"/>
          </a:xfrm>
          <a:prstGeom prst="leftRight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5" name="Left-Right Arrow 14"/>
          <p:cNvSpPr/>
          <p:nvPr/>
        </p:nvSpPr>
        <p:spPr bwMode="auto">
          <a:xfrm>
            <a:off x="7342796" y="5723642"/>
            <a:ext cx="1278776" cy="268515"/>
          </a:xfrm>
          <a:prstGeom prst="leftRight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6" name="Left-Right Arrow 15"/>
          <p:cNvSpPr/>
          <p:nvPr/>
        </p:nvSpPr>
        <p:spPr bwMode="auto">
          <a:xfrm>
            <a:off x="3402081" y="4459512"/>
            <a:ext cx="1278776" cy="268515"/>
          </a:xfrm>
          <a:prstGeom prst="leftRight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7" name="Left-Right Arrow 16"/>
          <p:cNvSpPr/>
          <p:nvPr/>
        </p:nvSpPr>
        <p:spPr bwMode="auto">
          <a:xfrm>
            <a:off x="3400647" y="5663815"/>
            <a:ext cx="1278776" cy="268515"/>
          </a:xfrm>
          <a:prstGeom prst="leftRight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18" name="Left-Right Arrow 17"/>
          <p:cNvSpPr/>
          <p:nvPr/>
        </p:nvSpPr>
        <p:spPr bwMode="auto">
          <a:xfrm rot="16200000">
            <a:off x="5649685" y="5092272"/>
            <a:ext cx="725715" cy="268515"/>
          </a:xfrm>
          <a:prstGeom prst="leftRightArrow">
            <a:avLst/>
          </a:prstGeom>
          <a:solidFill>
            <a:schemeClr val="tx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Hardware </a:t>
            </a:r>
            <a:r>
              <a:rPr lang="en-US" dirty="0">
                <a:solidFill>
                  <a:schemeClr val="tx1"/>
                </a:solidFill>
              </a:rPr>
              <a:t>and software development tools</a:t>
            </a:r>
          </a:p>
          <a:p>
            <a:pPr lvl="1"/>
            <a:r>
              <a:rPr lang="en-US" dirty="0"/>
              <a:t>IP Integrator</a:t>
            </a:r>
          </a:p>
          <a:p>
            <a:pPr lvl="1"/>
            <a:r>
              <a:rPr lang="en-US" dirty="0"/>
              <a:t>IP Packager </a:t>
            </a:r>
          </a:p>
          <a:p>
            <a:pPr lvl="1"/>
            <a:r>
              <a:rPr lang="en-US" dirty="0" smtClean="0"/>
              <a:t>Hardware </a:t>
            </a:r>
            <a:r>
              <a:rPr lang="en-US" dirty="0"/>
              <a:t>netlist generation </a:t>
            </a:r>
            <a:endParaRPr lang="en-US" dirty="0" smtClean="0"/>
          </a:p>
          <a:p>
            <a:pPr lvl="1"/>
            <a:r>
              <a:rPr lang="en-US" dirty="0" smtClean="0"/>
              <a:t>Simulation </a:t>
            </a:r>
            <a:r>
              <a:rPr lang="en-US" dirty="0"/>
              <a:t>model </a:t>
            </a:r>
            <a:r>
              <a:rPr lang="en-US" dirty="0" smtClean="0"/>
              <a:t>generation</a:t>
            </a:r>
            <a:endParaRPr lang="en-US" dirty="0"/>
          </a:p>
          <a:p>
            <a:pPr lvl="1"/>
            <a:r>
              <a:rPr lang="en-US" dirty="0" smtClean="0"/>
              <a:t>Xilinx </a:t>
            </a:r>
            <a:r>
              <a:rPr lang="en-US" dirty="0"/>
              <a:t>Microprocessor Debugger (XMD)</a:t>
            </a:r>
          </a:p>
          <a:p>
            <a:pPr lvl="1"/>
            <a:r>
              <a:rPr lang="en-US" dirty="0"/>
              <a:t>Hardware debugging using </a:t>
            </a:r>
            <a:r>
              <a:rPr lang="en-US" dirty="0" smtClean="0"/>
              <a:t>Vivado analyzer 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Embedded System Tools: Hardware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Eclipse IDE-based Software Development Kit (SDK)</a:t>
            </a:r>
          </a:p>
          <a:p>
            <a:pPr lvl="1"/>
            <a:r>
              <a:rPr lang="en-US" dirty="0" smtClean="0"/>
              <a:t>Board support </a:t>
            </a:r>
            <a:r>
              <a:rPr lang="en-US" dirty="0"/>
              <a:t>p</a:t>
            </a:r>
            <a:r>
              <a:rPr lang="en-US" dirty="0" smtClean="0"/>
              <a:t>ackage creation </a:t>
            </a:r>
          </a:p>
          <a:p>
            <a:pPr lvl="1"/>
            <a:r>
              <a:rPr lang="en-US" dirty="0" smtClean="0"/>
              <a:t>GNU </a:t>
            </a:r>
            <a:r>
              <a:rPr lang="en-US" dirty="0"/>
              <a:t>software development tools</a:t>
            </a:r>
          </a:p>
          <a:p>
            <a:pPr lvl="1"/>
            <a:r>
              <a:rPr lang="en-US" dirty="0"/>
              <a:t>C/C++ compiler for the MicroBlaze and ARM Cortex-A9 processors (gcc)</a:t>
            </a:r>
          </a:p>
          <a:p>
            <a:pPr lvl="1"/>
            <a:r>
              <a:rPr lang="en-US" dirty="0"/>
              <a:t>Debugger for the MicroBlaze and ARM Cortex-A9 processors (</a:t>
            </a:r>
            <a:r>
              <a:rPr lang="en-US" dirty="0" err="1"/>
              <a:t>gdb</a:t>
            </a:r>
            <a:r>
              <a:rPr lang="en-US" dirty="0" smtClean="0"/>
              <a:t>)</a:t>
            </a:r>
          </a:p>
          <a:p>
            <a:pPr lvl="1"/>
            <a:r>
              <a:rPr lang="en-IE" dirty="0" smtClean="0"/>
              <a:t>TCF framework – multicore debug</a:t>
            </a:r>
            <a:endParaRPr lang="en-US" dirty="0"/>
          </a:p>
          <a:p>
            <a:r>
              <a:rPr lang="en-US" dirty="0" smtClean="0"/>
              <a:t>Board </a:t>
            </a:r>
            <a:r>
              <a:rPr lang="en-US" dirty="0"/>
              <a:t>support packages (BSPs)</a:t>
            </a:r>
          </a:p>
          <a:p>
            <a:pPr lvl="1"/>
            <a:r>
              <a:rPr lang="en-US" dirty="0"/>
              <a:t>Stand-alone BSP</a:t>
            </a:r>
          </a:p>
          <a:p>
            <a:pPr lvl="2"/>
            <a:r>
              <a:rPr lang="en-US" dirty="0"/>
              <a:t>Free basic device drivers and utilities from Xilinx</a:t>
            </a:r>
          </a:p>
          <a:p>
            <a:pPr lvl="2"/>
            <a:r>
              <a:rPr lang="en-US" dirty="0"/>
              <a:t>NOT an </a:t>
            </a:r>
            <a:r>
              <a:rPr lang="en-US" dirty="0" smtClean="0"/>
              <a:t>RTOS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Embedded System Tools: Software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mccabe\Pictures\workshop_screenshots\embedded\vivado_initial_screen_highlighted_pan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638176"/>
            <a:ext cx="5935564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smtClean="0"/>
              <a:t>Customizable panels</a:t>
            </a:r>
          </a:p>
          <a:p>
            <a:endParaRPr lang="en-IE" dirty="0"/>
          </a:p>
          <a:p>
            <a:r>
              <a:rPr lang="en-IE" dirty="0" smtClean="0"/>
              <a:t>A: Project Management</a:t>
            </a:r>
          </a:p>
          <a:p>
            <a:r>
              <a:rPr lang="en-IE" dirty="0" smtClean="0"/>
              <a:t>B: IP Integrator </a:t>
            </a:r>
          </a:p>
          <a:p>
            <a:r>
              <a:rPr lang="en-IE" dirty="0" smtClean="0"/>
              <a:t>C: FPGA Flow</a:t>
            </a:r>
          </a:p>
          <a:p>
            <a:r>
              <a:rPr lang="en-IE" dirty="0" smtClean="0"/>
              <a:t>D: Layout Selection</a:t>
            </a:r>
          </a:p>
          <a:p>
            <a:r>
              <a:rPr lang="en-IE" dirty="0" smtClean="0"/>
              <a:t>E: Project view/Preview Panel</a:t>
            </a:r>
          </a:p>
          <a:p>
            <a:r>
              <a:rPr lang="en-IE" dirty="0" smtClean="0"/>
              <a:t>F: Console, Messages, Logs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Vivado</a:t>
            </a:r>
            <a:r>
              <a:rPr lang="en-IE" dirty="0" smtClean="0"/>
              <a:t> View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171276" y="1509157"/>
            <a:ext cx="434340" cy="371475"/>
            <a:chOff x="628650" y="4543425"/>
            <a:chExt cx="434340" cy="371475"/>
          </a:xfrm>
        </p:grpSpPr>
        <p:sp>
          <p:nvSpPr>
            <p:cNvPr id="8" name="Oval 7"/>
            <p:cNvSpPr/>
            <p:nvPr/>
          </p:nvSpPr>
          <p:spPr bwMode="auto">
            <a:xfrm>
              <a:off x="628650" y="4552950"/>
              <a:ext cx="434340" cy="3619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8677" y="4543425"/>
              <a:ext cx="351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A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171276" y="2271712"/>
            <a:ext cx="434340" cy="371475"/>
            <a:chOff x="628650" y="4543425"/>
            <a:chExt cx="434340" cy="371475"/>
          </a:xfrm>
        </p:grpSpPr>
        <p:sp>
          <p:nvSpPr>
            <p:cNvPr id="11" name="Oval 10"/>
            <p:cNvSpPr/>
            <p:nvPr/>
          </p:nvSpPr>
          <p:spPr bwMode="auto">
            <a:xfrm>
              <a:off x="628650" y="4552950"/>
              <a:ext cx="434340" cy="3619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8677" y="4543425"/>
              <a:ext cx="351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B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71276" y="3005138"/>
            <a:ext cx="434340" cy="371475"/>
            <a:chOff x="628650" y="4543425"/>
            <a:chExt cx="434340" cy="371475"/>
          </a:xfrm>
        </p:grpSpPr>
        <p:sp>
          <p:nvSpPr>
            <p:cNvPr id="14" name="Oval 13"/>
            <p:cNvSpPr/>
            <p:nvPr/>
          </p:nvSpPr>
          <p:spPr bwMode="auto">
            <a:xfrm>
              <a:off x="628650" y="4552950"/>
              <a:ext cx="434340" cy="3619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8677" y="4543425"/>
              <a:ext cx="351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C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572500" y="523876"/>
            <a:ext cx="434340" cy="371475"/>
            <a:chOff x="628650" y="4543425"/>
            <a:chExt cx="434340" cy="371475"/>
          </a:xfrm>
        </p:grpSpPr>
        <p:sp>
          <p:nvSpPr>
            <p:cNvPr id="17" name="Oval 16"/>
            <p:cNvSpPr/>
            <p:nvPr/>
          </p:nvSpPr>
          <p:spPr bwMode="auto">
            <a:xfrm>
              <a:off x="628650" y="4552950"/>
              <a:ext cx="434340" cy="3619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8677" y="4543425"/>
              <a:ext cx="35137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D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385260" y="2250520"/>
            <a:ext cx="434340" cy="371475"/>
            <a:chOff x="628650" y="4543425"/>
            <a:chExt cx="434340" cy="371475"/>
          </a:xfrm>
        </p:grpSpPr>
        <p:sp>
          <p:nvSpPr>
            <p:cNvPr id="21" name="Oval 20"/>
            <p:cNvSpPr/>
            <p:nvPr/>
          </p:nvSpPr>
          <p:spPr bwMode="auto">
            <a:xfrm>
              <a:off x="628650" y="4552950"/>
              <a:ext cx="434340" cy="3619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089" y="4543425"/>
              <a:ext cx="3385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E" b="1" dirty="0" smtClean="0">
                  <a:solidFill>
                    <a:srgbClr val="0070C0"/>
                  </a:solidFill>
                </a:rPr>
                <a:t>E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006840" y="4943476"/>
            <a:ext cx="434340" cy="371475"/>
            <a:chOff x="628650" y="4543425"/>
            <a:chExt cx="434340" cy="371475"/>
          </a:xfrm>
        </p:grpSpPr>
        <p:sp>
          <p:nvSpPr>
            <p:cNvPr id="24" name="Oval 23"/>
            <p:cNvSpPr/>
            <p:nvPr/>
          </p:nvSpPr>
          <p:spPr bwMode="auto">
            <a:xfrm>
              <a:off x="628650" y="4552950"/>
              <a:ext cx="434340" cy="36195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1501" y="4543425"/>
              <a:ext cx="3257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F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2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9441" y="6577014"/>
            <a:ext cx="1426189" cy="28098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 smtClean="0"/>
              <a:t>Zynq</a:t>
            </a:r>
            <a:r>
              <a:rPr lang="en-IE" dirty="0" smtClean="0"/>
              <a:t> Customization Processing System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2050" name="Picture 2" descr="C:\Users\cmccabe\Pictures\workshop_screenshots\embedded\vivado_zynq_configu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901658"/>
            <a:ext cx="7594600" cy="561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1"/>
          <p:cNvSpPr>
            <a:spLocks noGrp="1"/>
          </p:cNvSpPr>
          <p:nvPr>
            <p:ph idx="1"/>
          </p:nvPr>
        </p:nvSpPr>
        <p:spPr>
          <a:xfrm>
            <a:off x="609443" y="1600201"/>
            <a:ext cx="3784758" cy="4268337"/>
          </a:xfrm>
        </p:spPr>
        <p:txBody>
          <a:bodyPr/>
          <a:lstStyle/>
          <a:p>
            <a:r>
              <a:rPr lang="en-IE" dirty="0" smtClean="0"/>
              <a:t>Block Configuration</a:t>
            </a:r>
          </a:p>
          <a:p>
            <a:r>
              <a:rPr lang="en-IE" dirty="0" smtClean="0"/>
              <a:t>PS-PL Interface Configuration</a:t>
            </a:r>
          </a:p>
          <a:p>
            <a:r>
              <a:rPr lang="en-IE" dirty="0" smtClean="0"/>
              <a:t>MIO Configuration/Table View</a:t>
            </a:r>
          </a:p>
          <a:p>
            <a:r>
              <a:rPr lang="en-IE" dirty="0" smtClean="0"/>
              <a:t>Clock Configuration</a:t>
            </a:r>
          </a:p>
          <a:p>
            <a:r>
              <a:rPr lang="en-IE" dirty="0" smtClean="0"/>
              <a:t>DDR</a:t>
            </a:r>
          </a:p>
          <a:p>
            <a:r>
              <a:rPr lang="en-IE" dirty="0" smtClean="0"/>
              <a:t>SMC Timing Calculation</a:t>
            </a:r>
          </a:p>
          <a:p>
            <a:r>
              <a:rPr lang="en-IE" dirty="0" smtClean="0"/>
              <a:t>Interrupt Configuration</a:t>
            </a:r>
          </a:p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9441" y="6577014"/>
            <a:ext cx="1426189" cy="28098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MIO Configuration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2050" name="Picture 2" descr="C:\Users\cmccabe\Pictures\workshop_screenshots\embedded\vivado_mio_configu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009650"/>
            <a:ext cx="785971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9441" y="6577014"/>
            <a:ext cx="1426189" cy="28098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2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MIO Configuration…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070" y="1013444"/>
            <a:ext cx="6951884" cy="5311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9441" y="6577014"/>
            <a:ext cx="1426189" cy="28098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2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3" y="1600201"/>
            <a:ext cx="8331358" cy="4268337"/>
          </a:xfrm>
        </p:spPr>
        <p:txBody>
          <a:bodyPr/>
          <a:lstStyle/>
          <a:p>
            <a:r>
              <a:rPr lang="en-IE" dirty="0" smtClean="0"/>
              <a:t>Top level Directory</a:t>
            </a:r>
          </a:p>
          <a:p>
            <a:pPr lvl="1"/>
            <a:r>
              <a:rPr lang="en-IE" dirty="0" smtClean="0"/>
              <a:t>.</a:t>
            </a:r>
            <a:r>
              <a:rPr lang="en-IE" dirty="0" err="1" smtClean="0"/>
              <a:t>xpr</a:t>
            </a:r>
            <a:r>
              <a:rPr lang="en-IE" dirty="0" smtClean="0"/>
              <a:t> Vivado Project File (xml file), log files, journal</a:t>
            </a:r>
          </a:p>
          <a:p>
            <a:r>
              <a:rPr lang="en-IE" dirty="0" smtClean="0"/>
              <a:t>.</a:t>
            </a:r>
            <a:r>
              <a:rPr lang="en-IE" dirty="0" err="1" smtClean="0"/>
              <a:t>srcs</a:t>
            </a:r>
            <a:endParaRPr lang="en-IE" dirty="0" smtClean="0"/>
          </a:p>
          <a:p>
            <a:pPr lvl="1"/>
            <a:r>
              <a:rPr lang="en-IE" dirty="0" smtClean="0"/>
              <a:t>Project source files, IP Integrator files</a:t>
            </a:r>
          </a:p>
          <a:p>
            <a:r>
              <a:rPr lang="en-IE" dirty="0" smtClean="0"/>
              <a:t>.data</a:t>
            </a:r>
          </a:p>
          <a:p>
            <a:pPr lvl="1"/>
            <a:r>
              <a:rPr lang="en-IE" dirty="0" smtClean="0"/>
              <a:t>Vivado database, internal data</a:t>
            </a:r>
          </a:p>
          <a:p>
            <a:r>
              <a:rPr lang="en-IE" dirty="0" smtClean="0"/>
              <a:t>.runs</a:t>
            </a:r>
          </a:p>
          <a:p>
            <a:pPr lvl="1"/>
            <a:r>
              <a:rPr lang="en-IE" dirty="0" smtClean="0"/>
              <a:t>Synthesis, Implementation runs</a:t>
            </a:r>
          </a:p>
          <a:p>
            <a:r>
              <a:rPr lang="en-IE" dirty="0" smtClean="0"/>
              <a:t>.</a:t>
            </a:r>
            <a:r>
              <a:rPr lang="en-IE" dirty="0" err="1" smtClean="0"/>
              <a:t>sdk</a:t>
            </a:r>
            <a:endParaRPr lang="en-IE" dirty="0" smtClean="0"/>
          </a:p>
          <a:p>
            <a:pPr lvl="1"/>
            <a:r>
              <a:rPr lang="en-IE" dirty="0" smtClean="0"/>
              <a:t>SDK Export directory, Hardware Platform (xml) </a:t>
            </a:r>
          </a:p>
          <a:p>
            <a:r>
              <a:rPr lang="en-IE" dirty="0" smtClean="0"/>
              <a:t>.cache</a:t>
            </a:r>
          </a:p>
          <a:p>
            <a:pPr lvl="1"/>
            <a:r>
              <a:rPr lang="en-IE" dirty="0" smtClean="0"/>
              <a:t>Temporary Files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Project Files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688" y="1087438"/>
            <a:ext cx="1966912" cy="4863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9441" y="6577014"/>
            <a:ext cx="1426189" cy="28098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00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>
                <a:solidFill>
                  <a:schemeClr val="bg2"/>
                </a:solidFill>
                <a:cs typeface="Arial" pitchFamily="34" charset="0"/>
              </a:rPr>
              <a:t>Embedded </a:t>
            </a:r>
            <a:r>
              <a:rPr lang="en-US" altLang="zh-CN" dirty="0" smtClean="0">
                <a:solidFill>
                  <a:schemeClr val="bg2"/>
                </a:solidFill>
                <a:cs typeface="Arial" pitchFamily="34" charset="0"/>
              </a:rPr>
              <a:t>Processor Component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Overview of Vivado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i="1" dirty="0" smtClean="0">
                <a:solidFill>
                  <a:schemeClr val="tx1"/>
                </a:solidFill>
                <a:cs typeface="Arial" pitchFamily="34" charset="0"/>
              </a:rPr>
              <a:t>Embedded System Development Flow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Hardware Platform Creation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SDK Software Platform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Summary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 Design Flow for Zynq-7000 AP </a:t>
            </a:r>
            <a:r>
              <a:rPr lang="en-US" dirty="0" err="1" smtClean="0"/>
              <a:t>SoC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809625"/>
            <a:ext cx="9458325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>
                <a:solidFill>
                  <a:srgbClr val="3F3F3F"/>
                </a:solidFill>
                <a:latin typeface="Arial" pitchFamily="34" charset="0"/>
                <a:cs typeface="Arial" pitchFamily="34" charset="0"/>
              </a:rPr>
              <a:t>After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latin typeface="Arial" pitchFamily="34" charset="0"/>
                <a:cs typeface="Arial" pitchFamily="34" charset="0"/>
              </a:rPr>
              <a:t>completing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latin typeface="Arial" pitchFamily="34" charset="0"/>
                <a:cs typeface="Arial" pitchFamily="34" charset="0"/>
              </a:rPr>
              <a:t>this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latin typeface="Arial" pitchFamily="34" charset="0"/>
                <a:cs typeface="Arial" pitchFamily="34" charset="0"/>
              </a:rPr>
              <a:t>module,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latin typeface="Arial" pitchFamily="34" charset="0"/>
                <a:cs typeface="Arial" pitchFamily="34" charset="0"/>
              </a:rPr>
              <a:t>you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latin typeface="Arial" pitchFamily="34" charset="0"/>
                <a:cs typeface="Arial" pitchFamily="34" charset="0"/>
              </a:rPr>
              <a:t>will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latin typeface="Arial" pitchFamily="34" charset="0"/>
                <a:cs typeface="Arial" pitchFamily="34" charset="0"/>
              </a:rPr>
              <a:t>be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latin typeface="Arial" pitchFamily="34" charset="0"/>
                <a:cs typeface="Arial" pitchFamily="34" charset="0"/>
              </a:rPr>
              <a:t>able</a:t>
            </a:r>
            <a:r>
              <a:rPr lang="en-US" altLang="zh-CN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latin typeface="Arial" pitchFamily="34" charset="0"/>
                <a:cs typeface="Arial" pitchFamily="34" charset="0"/>
              </a:rPr>
              <a:t>to:</a:t>
            </a:r>
          </a:p>
          <a:p>
            <a:pPr>
              <a:lnSpc>
                <a:spcPts val="1000"/>
              </a:lnSpc>
              <a:buNone/>
            </a:pPr>
            <a:endParaRPr lang="en-US" altLang="zh-CN" dirty="0"/>
          </a:p>
          <a:p>
            <a:pPr lvl="1">
              <a:lnSpc>
                <a:spcPts val="18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Define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a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err="1">
                <a:solidFill>
                  <a:srgbClr val="3F3F3F"/>
                </a:solidFill>
                <a:cs typeface="Arial" pitchFamily="34" charset="0"/>
              </a:rPr>
              <a:t>Zynq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All Programmable </a:t>
            </a:r>
            <a:r>
              <a:rPr lang="en-US" altLang="zh-CN" dirty="0" err="1" smtClean="0">
                <a:solidFill>
                  <a:srgbClr val="3F3F3F"/>
                </a:solidFill>
                <a:cs typeface="Arial" pitchFamily="34" charset="0"/>
              </a:rPr>
              <a:t>SoC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 (AP </a:t>
            </a:r>
            <a:r>
              <a:rPr lang="en-US" altLang="zh-CN" dirty="0" err="1" smtClean="0">
                <a:solidFill>
                  <a:srgbClr val="3F3F3F"/>
                </a:solidFill>
                <a:cs typeface="Arial" pitchFamily="34" charset="0"/>
              </a:rPr>
              <a:t>SoC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) processor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component</a:t>
            </a:r>
          </a:p>
          <a:p>
            <a:pPr lvl="1">
              <a:lnSpc>
                <a:spcPts val="25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Enumerate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the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key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aspects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of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the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err="1">
                <a:solidFill>
                  <a:srgbClr val="3F3F3F"/>
                </a:solidFill>
                <a:cs typeface="Arial" pitchFamily="34" charset="0"/>
              </a:rPr>
              <a:t>Zynq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AP </a:t>
            </a:r>
            <a:r>
              <a:rPr lang="en-US" altLang="zh-CN" dirty="0" err="1" smtClean="0">
                <a:solidFill>
                  <a:srgbClr val="3F3F3F"/>
                </a:solidFill>
                <a:cs typeface="Arial" pitchFamily="34" charset="0"/>
              </a:rPr>
              <a:t>SoC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 processing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system</a:t>
            </a:r>
            <a:endParaRPr lang="en-US" altLang="zh-CN" dirty="0">
              <a:solidFill>
                <a:srgbClr val="3F3F3F"/>
              </a:solidFill>
              <a:cs typeface="Arial" pitchFamily="34" charset="0"/>
            </a:endParaRPr>
          </a:p>
          <a:p>
            <a:pPr lvl="1">
              <a:lnSpc>
                <a:spcPts val="24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Describe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the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embedded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design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flow</a:t>
            </a:r>
          </a:p>
          <a:p>
            <a:pPr lvl="1">
              <a:lnSpc>
                <a:spcPts val="24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Understand the function of the IP Integrator tool</a:t>
            </a:r>
          </a:p>
          <a:p>
            <a:pPr lvl="1">
              <a:lnSpc>
                <a:spcPts val="24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Indicate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how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the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hardware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design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is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linked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to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the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software development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environment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EE3424"/>
                </a:solidFill>
                <a:latin typeface="Arial" pitchFamily="34" charset="0"/>
                <a:cs typeface="Arial" pitchFamily="34" charset="0"/>
              </a:rPr>
              <a:t>Objectives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</a:t>
            </a:r>
            <a:r>
              <a:rPr lang="en-US" dirty="0" err="1" smtClean="0"/>
              <a:t>Vivado</a:t>
            </a:r>
            <a:r>
              <a:rPr lang="en-US" dirty="0" smtClean="0"/>
              <a:t> project</a:t>
            </a:r>
            <a:r>
              <a:rPr lang="en-US" dirty="0"/>
              <a:t>, or open an existing project</a:t>
            </a:r>
          </a:p>
          <a:p>
            <a:r>
              <a:rPr lang="en-US" dirty="0" smtClean="0"/>
              <a:t>Invoke IP Integrator</a:t>
            </a:r>
            <a:endParaRPr lang="en-US" dirty="0"/>
          </a:p>
          <a:p>
            <a:r>
              <a:rPr lang="en-US" dirty="0" smtClean="0"/>
              <a:t>Construct(modify) </a:t>
            </a:r>
            <a:r>
              <a:rPr lang="en-US" dirty="0"/>
              <a:t>the hardware portion of the embedded </a:t>
            </a:r>
            <a:r>
              <a:rPr lang="en-US" dirty="0" smtClean="0"/>
              <a:t>design </a:t>
            </a:r>
            <a:endParaRPr lang="en-US" dirty="0"/>
          </a:p>
          <a:p>
            <a:r>
              <a:rPr lang="en-US" dirty="0" smtClean="0"/>
              <a:t>Create (Update) top level HDL wrapper</a:t>
            </a:r>
          </a:p>
          <a:p>
            <a:r>
              <a:rPr lang="en-US" dirty="0"/>
              <a:t>[optional] Synthesize any non-embedded </a:t>
            </a:r>
            <a:r>
              <a:rPr lang="en-US" dirty="0" smtClean="0"/>
              <a:t>components and implement in </a:t>
            </a:r>
            <a:r>
              <a:rPr lang="en-US" dirty="0" err="1" smtClean="0"/>
              <a:t>Vivado</a:t>
            </a:r>
            <a:endParaRPr lang="en-US" dirty="0"/>
          </a:p>
          <a:p>
            <a:r>
              <a:rPr lang="en-US" dirty="0"/>
              <a:t>Export </a:t>
            </a:r>
            <a:r>
              <a:rPr lang="en-US" dirty="0" smtClean="0"/>
              <a:t>the </a:t>
            </a:r>
            <a:r>
              <a:rPr lang="en-US" dirty="0"/>
              <a:t>hardware </a:t>
            </a:r>
            <a:r>
              <a:rPr lang="en-US" dirty="0" smtClean="0"/>
              <a:t>description, </a:t>
            </a:r>
            <a:r>
              <a:rPr lang="en-US" dirty="0"/>
              <a:t>and launch SDK</a:t>
            </a:r>
          </a:p>
          <a:p>
            <a:r>
              <a:rPr lang="en-US" dirty="0"/>
              <a:t>Create a new </a:t>
            </a:r>
            <a:r>
              <a:rPr lang="en-US" dirty="0" smtClean="0"/>
              <a:t>software board support package and </a:t>
            </a:r>
            <a:r>
              <a:rPr lang="en-US" dirty="0"/>
              <a:t>application </a:t>
            </a:r>
            <a:r>
              <a:rPr lang="en-US" dirty="0" smtClean="0"/>
              <a:t>projects </a:t>
            </a:r>
            <a:r>
              <a:rPr lang="en-US" dirty="0"/>
              <a:t>in the </a:t>
            </a:r>
            <a:r>
              <a:rPr lang="en-US" dirty="0" smtClean="0"/>
              <a:t>SDK</a:t>
            </a:r>
            <a:endParaRPr lang="en-US" dirty="0"/>
          </a:p>
          <a:p>
            <a:r>
              <a:rPr lang="en-US" dirty="0"/>
              <a:t>Compile the software with the GNU cross-compiler </a:t>
            </a:r>
            <a:r>
              <a:rPr lang="en-US" dirty="0" smtClean="0"/>
              <a:t>in SDK</a:t>
            </a:r>
            <a:endParaRPr lang="en-US" dirty="0"/>
          </a:p>
          <a:p>
            <a:r>
              <a:rPr lang="en-US" dirty="0" smtClean="0"/>
              <a:t>[optional] Download </a:t>
            </a:r>
            <a:r>
              <a:rPr lang="en-US" dirty="0"/>
              <a:t>the programmable logic’s completed bitstream using iMPACT</a:t>
            </a:r>
          </a:p>
          <a:p>
            <a:r>
              <a:rPr lang="en-US" dirty="0"/>
              <a:t>[optional] Use SDK to </a:t>
            </a:r>
            <a:r>
              <a:rPr lang="en-US" dirty="0" smtClean="0"/>
              <a:t>download the program (the </a:t>
            </a:r>
            <a:r>
              <a:rPr lang="en-US" dirty="0"/>
              <a:t>ELF </a:t>
            </a:r>
            <a:r>
              <a:rPr lang="en-US" dirty="0" smtClean="0"/>
              <a:t>file)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 Design using </a:t>
            </a:r>
            <a:r>
              <a:rPr lang="en-US" dirty="0" err="1" smtClean="0"/>
              <a:t>Vivado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 Design using </a:t>
            </a:r>
            <a:r>
              <a:rPr lang="en-US" dirty="0" err="1" smtClean="0"/>
              <a:t>Vivado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60890" y="1386673"/>
            <a:ext cx="7486021" cy="49940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Text Box 78"/>
          <p:cNvSpPr txBox="1">
            <a:spLocks noChangeArrowheads="1"/>
          </p:cNvSpPr>
          <p:nvPr/>
        </p:nvSpPr>
        <p:spPr bwMode="auto">
          <a:xfrm>
            <a:off x="6003901" y="4110689"/>
            <a:ext cx="3079810" cy="302668"/>
          </a:xfrm>
          <a:prstGeom prst="rect">
            <a:avLst/>
          </a:prstGeom>
          <a:solidFill>
            <a:schemeClr val="tx2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11. Program bitstream &amp; .elf into Zynq</a:t>
            </a:r>
          </a:p>
        </p:txBody>
      </p:sp>
      <p:sp>
        <p:nvSpPr>
          <p:cNvPr id="8" name="AutoShape 93"/>
          <p:cNvSpPr>
            <a:spLocks noChangeArrowheads="1"/>
          </p:cNvSpPr>
          <p:nvPr/>
        </p:nvSpPr>
        <p:spPr bwMode="auto">
          <a:xfrm>
            <a:off x="7329550" y="2294678"/>
            <a:ext cx="2339381" cy="1513342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78250" y="1462340"/>
            <a:ext cx="2466129" cy="2270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mtClean="0"/>
          </a:p>
        </p:txBody>
      </p:sp>
      <p:sp>
        <p:nvSpPr>
          <p:cNvPr id="10" name="AutoShape 94"/>
          <p:cNvSpPr>
            <a:spLocks noChangeArrowheads="1"/>
          </p:cNvSpPr>
          <p:nvPr/>
        </p:nvSpPr>
        <p:spPr bwMode="auto">
          <a:xfrm>
            <a:off x="2260881" y="2143344"/>
            <a:ext cx="2183432" cy="983672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" name="Text Box 91"/>
          <p:cNvSpPr txBox="1">
            <a:spLocks noChangeArrowheads="1"/>
          </p:cNvSpPr>
          <p:nvPr/>
        </p:nvSpPr>
        <p:spPr bwMode="auto">
          <a:xfrm>
            <a:off x="4678251" y="3732353"/>
            <a:ext cx="1169691" cy="30266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Vivado</a:t>
            </a:r>
          </a:p>
        </p:txBody>
      </p:sp>
      <p:sp>
        <p:nvSpPr>
          <p:cNvPr id="12" name="Text Box 90"/>
          <p:cNvSpPr txBox="1">
            <a:spLocks noChangeArrowheads="1"/>
          </p:cNvSpPr>
          <p:nvPr/>
        </p:nvSpPr>
        <p:spPr bwMode="auto">
          <a:xfrm>
            <a:off x="2331219" y="3127015"/>
            <a:ext cx="2039815" cy="454004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Hardware Configuration</a:t>
            </a: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E" sz="1300" dirty="0" smtClean="0">
                <a:ea typeface="Calibri" pitchFamily="34" charset="0"/>
                <a:cs typeface="Times New Roman" pitchFamily="18" charset="0"/>
              </a:rPr>
              <a:t>IP Integrator</a:t>
            </a:r>
            <a:endParaRPr lang="en-US" sz="1300" dirty="0" smtClean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3" name="Text Box 89"/>
          <p:cNvSpPr txBox="1">
            <a:spLocks noChangeArrowheads="1"/>
          </p:cNvSpPr>
          <p:nvPr/>
        </p:nvSpPr>
        <p:spPr bwMode="auto">
          <a:xfrm>
            <a:off x="7407530" y="3808020"/>
            <a:ext cx="570863" cy="271611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SDK</a:t>
            </a:r>
          </a:p>
        </p:txBody>
      </p:sp>
      <p:sp>
        <p:nvSpPr>
          <p:cNvPr id="14" name="Text Box 88"/>
          <p:cNvSpPr txBox="1">
            <a:spLocks noChangeArrowheads="1"/>
          </p:cNvSpPr>
          <p:nvPr/>
        </p:nvSpPr>
        <p:spPr bwMode="auto">
          <a:xfrm>
            <a:off x="4755553" y="2067677"/>
            <a:ext cx="2308926" cy="15133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2. Invoke IP Integrator to create Block Diagram</a:t>
            </a: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5. Generate Top-Level HDL</a:t>
            </a: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6</a:t>
            </a:r>
            <a:r>
              <a:rPr kumimoji="0" lang="en-US" sz="13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. Add Constraints</a:t>
            </a:r>
            <a:endParaRPr kumimoji="0" lang="en-US" sz="13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7. </a:t>
            </a:r>
            <a:r>
              <a:rPr kumimoji="0" lang="en-US" sz="13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Generate </a:t>
            </a:r>
            <a:r>
              <a:rPr kumimoji="0" lang="en-US" sz="13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Bitstream</a:t>
            </a:r>
            <a:r>
              <a:rPr kumimoji="0" lang="en-US" sz="13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=&gt; .bit</a:t>
            </a:r>
            <a:endParaRPr kumimoji="0" lang="en-US" sz="13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8. Export hardware to SDK</a:t>
            </a:r>
            <a:endParaRPr kumimoji="0" lang="en-US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85"/>
          <p:cNvSpPr txBox="1">
            <a:spLocks noChangeArrowheads="1"/>
          </p:cNvSpPr>
          <p:nvPr/>
        </p:nvSpPr>
        <p:spPr bwMode="auto">
          <a:xfrm>
            <a:off x="2331219" y="2219011"/>
            <a:ext cx="2039815" cy="832338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3. Configure PS settings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4. </a:t>
            </a:r>
            <a:r>
              <a:rPr lang="en-US" sz="1300" i="1" dirty="0" smtClean="0">
                <a:ea typeface="Calibri" pitchFamily="34" charset="0"/>
                <a:cs typeface="Times New Roman" pitchFamily="18" charset="0"/>
              </a:rPr>
              <a:t>Add IP</a:t>
            </a:r>
            <a:r>
              <a:rPr lang="en-US" sz="1300" dirty="0">
                <a:ea typeface="Calibri" pitchFamily="34" charset="0"/>
                <a:cs typeface="Times New Roman" pitchFamily="18" charset="0"/>
              </a:rPr>
              <a:t> </a:t>
            </a: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&amp; configure</a:t>
            </a:r>
            <a:endParaRPr lang="en-US" sz="1300" i="1" dirty="0" smtClean="0">
              <a:ea typeface="Calibri" pitchFamily="34" charset="0"/>
              <a:cs typeface="Times New Roman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(close Block Diagram, return to Vivado)</a:t>
            </a:r>
          </a:p>
        </p:txBody>
      </p:sp>
      <p:sp>
        <p:nvSpPr>
          <p:cNvPr id="18" name="Text Box 83"/>
          <p:cNvSpPr txBox="1">
            <a:spLocks noChangeArrowheads="1"/>
          </p:cNvSpPr>
          <p:nvPr/>
        </p:nvSpPr>
        <p:spPr bwMode="auto">
          <a:xfrm>
            <a:off x="7543392" y="2430453"/>
            <a:ext cx="1952301" cy="12315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9. Specify hardware description from Vivado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10. Add Software Project &amp; Build =&gt; .elf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300" dirty="0" smtClean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0" name="TextBox 98"/>
          <p:cNvSpPr txBox="1"/>
          <p:nvPr/>
        </p:nvSpPr>
        <p:spPr>
          <a:xfrm>
            <a:off x="4924852" y="1538007"/>
            <a:ext cx="1922261" cy="378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1. Launch </a:t>
            </a:r>
            <a:r>
              <a:rPr lang="en-US" sz="1300" dirty="0" err="1" smtClean="0">
                <a:ea typeface="Calibri" pitchFamily="34" charset="0"/>
                <a:cs typeface="Times New Roman" pitchFamily="18" charset="0"/>
              </a:rPr>
              <a:t>Vivado</a:t>
            </a:r>
            <a:endParaRPr lang="en-US" sz="1300" dirty="0" smtClean="0"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24" name="Text Box 91"/>
          <p:cNvSpPr txBox="1">
            <a:spLocks noChangeArrowheads="1"/>
          </p:cNvSpPr>
          <p:nvPr/>
        </p:nvSpPr>
        <p:spPr bwMode="auto">
          <a:xfrm>
            <a:off x="6471777" y="6002366"/>
            <a:ext cx="1169691" cy="302668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300" dirty="0" smtClean="0">
                <a:ea typeface="Calibri" pitchFamily="34" charset="0"/>
                <a:cs typeface="Times New Roman" pitchFamily="18" charset="0"/>
              </a:rPr>
              <a:t>ZYBO</a:t>
            </a:r>
          </a:p>
        </p:txBody>
      </p:sp>
      <p:sp>
        <p:nvSpPr>
          <p:cNvPr id="29" name="Right Arrow 28"/>
          <p:cNvSpPr/>
          <p:nvPr/>
        </p:nvSpPr>
        <p:spPr bwMode="auto">
          <a:xfrm>
            <a:off x="4411227" y="2545469"/>
            <a:ext cx="271305" cy="231112"/>
          </a:xfrm>
          <a:prstGeom prst="right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0" name="Right Arrow 29"/>
          <p:cNvSpPr/>
          <p:nvPr/>
        </p:nvSpPr>
        <p:spPr bwMode="auto">
          <a:xfrm>
            <a:off x="7224668" y="2441747"/>
            <a:ext cx="242840" cy="192602"/>
          </a:xfrm>
          <a:prstGeom prst="right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1" name="Down Arrow 30"/>
          <p:cNvSpPr/>
          <p:nvPr/>
        </p:nvSpPr>
        <p:spPr bwMode="auto">
          <a:xfrm>
            <a:off x="6501285" y="3727938"/>
            <a:ext cx="221062" cy="381838"/>
          </a:xfrm>
          <a:prstGeom prst="down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2" name="Down Arrow 31"/>
          <p:cNvSpPr/>
          <p:nvPr/>
        </p:nvSpPr>
        <p:spPr bwMode="auto">
          <a:xfrm>
            <a:off x="8261422" y="3820048"/>
            <a:ext cx="239484" cy="339970"/>
          </a:xfrm>
          <a:prstGeom prst="down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4" name="Left Arrow 33"/>
          <p:cNvSpPr/>
          <p:nvPr/>
        </p:nvSpPr>
        <p:spPr bwMode="auto">
          <a:xfrm>
            <a:off x="4401177" y="2291026"/>
            <a:ext cx="261258" cy="251209"/>
          </a:xfrm>
          <a:prstGeom prst="leftArrow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214716" y="2502040"/>
            <a:ext cx="90437" cy="743578"/>
          </a:xfrm>
          <a:prstGeom prst="rect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980903" y="3136492"/>
            <a:ext cx="250722" cy="108155"/>
          </a:xfrm>
          <a:prstGeom prst="rect">
            <a:avLst/>
          </a:prstGeom>
          <a:solidFill>
            <a:schemeClr val="tx1"/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09442" y="6580374"/>
            <a:ext cx="1480615" cy="27762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Vivado Overview 11-</a:t>
            </a:r>
            <a:fld id="{E0185D29-DD33-43E8-88BF-A8131CE531AB}" type="slidenum">
              <a:rPr lang="en-US" smtClean="0"/>
              <a:t>21</a:t>
            </a:fld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47" y="4413356"/>
            <a:ext cx="2122538" cy="158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2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Add IP Integrator Block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 smtClean="0"/>
              <a:t>IP Integrator Block Diagram opens a blank canvas</a:t>
            </a:r>
          </a:p>
          <a:p>
            <a:r>
              <a:rPr lang="en-IE" dirty="0" smtClean="0"/>
              <a:t>IP can be added from the IP </a:t>
            </a:r>
            <a:r>
              <a:rPr lang="en-IE" dirty="0" err="1" smtClean="0"/>
              <a:t>catalog</a:t>
            </a:r>
            <a:endParaRPr lang="en-IE" dirty="0" smtClean="0"/>
          </a:p>
          <a:p>
            <a:r>
              <a:rPr lang="en-IE" dirty="0" smtClean="0"/>
              <a:t>Drag and drop interface</a:t>
            </a:r>
          </a:p>
          <a:p>
            <a:r>
              <a:rPr lang="en-IE" dirty="0" smtClean="0"/>
              <a:t>Intelligent Design environment</a:t>
            </a:r>
          </a:p>
          <a:p>
            <a:pPr lvl="1"/>
            <a:r>
              <a:rPr lang="en-IE" dirty="0"/>
              <a:t>Design </a:t>
            </a:r>
            <a:r>
              <a:rPr lang="en-IE" dirty="0" smtClean="0"/>
              <a:t>Assistance</a:t>
            </a:r>
          </a:p>
          <a:p>
            <a:pPr lvl="1"/>
            <a:r>
              <a:rPr lang="en-IE" dirty="0" smtClean="0"/>
              <a:t>Connection </a:t>
            </a:r>
            <a:r>
              <a:rPr lang="en-IE" dirty="0"/>
              <a:t>automation</a:t>
            </a:r>
          </a:p>
          <a:p>
            <a:pPr lvl="1"/>
            <a:r>
              <a:rPr lang="en-IE" dirty="0" smtClean="0"/>
              <a:t>Highlights valid connections</a:t>
            </a:r>
          </a:p>
          <a:p>
            <a:pPr lvl="1"/>
            <a:r>
              <a:rPr lang="en-IE" dirty="0" smtClean="0"/>
              <a:t>Group, create hierarchal blocks</a:t>
            </a:r>
          </a:p>
          <a:p>
            <a:r>
              <a:rPr lang="en-IE" dirty="0" smtClean="0"/>
              <a:t>Can create and import custom IP using IP Packager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437" y="1447800"/>
            <a:ext cx="6389788" cy="486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9441" y="6577014"/>
            <a:ext cx="1426189" cy="28098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828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Hardware in IP Integrator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2" y="1600202"/>
            <a:ext cx="4600734" cy="4525963"/>
          </a:xfrm>
        </p:spPr>
        <p:txBody>
          <a:bodyPr/>
          <a:lstStyle/>
          <a:p>
            <a:r>
              <a:rPr lang="en-IE" dirty="0" smtClean="0"/>
              <a:t>Double click blocks to access configuration options</a:t>
            </a:r>
          </a:p>
          <a:p>
            <a:r>
              <a:rPr lang="en-IE" dirty="0" smtClean="0"/>
              <a:t>Drag pointer to make connections</a:t>
            </a:r>
          </a:p>
          <a:p>
            <a:pPr lvl="1"/>
            <a:r>
              <a:rPr lang="en-IE" dirty="0" smtClean="0"/>
              <a:t>Highlights valid connections</a:t>
            </a:r>
          </a:p>
          <a:p>
            <a:r>
              <a:rPr lang="en-IE" dirty="0" smtClean="0"/>
              <a:t>Connection Automation</a:t>
            </a:r>
          </a:p>
          <a:p>
            <a:pPr lvl="1"/>
            <a:r>
              <a:rPr lang="en-IE" dirty="0" smtClean="0"/>
              <a:t>Automatically connect recognised interfaces</a:t>
            </a:r>
          </a:p>
          <a:p>
            <a:r>
              <a:rPr lang="en-IE" dirty="0" smtClean="0"/>
              <a:t>Automatically Redraw system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34" b="22123"/>
          <a:stretch/>
        </p:blipFill>
        <p:spPr bwMode="auto">
          <a:xfrm>
            <a:off x="5143500" y="3346450"/>
            <a:ext cx="4610100" cy="300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0" y="870903"/>
            <a:ext cx="3220813" cy="3980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09441" y="6577014"/>
            <a:ext cx="1426189" cy="280986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294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 to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Software development is performed with the Xilinx Software Development Kit tool (SDK)</a:t>
            </a:r>
          </a:p>
          <a:p>
            <a:pPr lvl="1"/>
            <a:r>
              <a:rPr lang="en-US" dirty="0" smtClean="0"/>
              <a:t>Hardware configuration in Vivado</a:t>
            </a:r>
            <a:endParaRPr lang="en-US" dirty="0"/>
          </a:p>
          <a:p>
            <a:r>
              <a:rPr lang="en-US" dirty="0"/>
              <a:t>An XML description of the hardware is </a:t>
            </a:r>
            <a:r>
              <a:rPr lang="en-US" dirty="0" smtClean="0"/>
              <a:t>exported to SDK</a:t>
            </a:r>
            <a:endParaRPr lang="en-US" dirty="0"/>
          </a:p>
          <a:p>
            <a:pPr lvl="1"/>
            <a:r>
              <a:rPr lang="en-US" dirty="0"/>
              <a:t>The hardware platform is built on this description</a:t>
            </a:r>
          </a:p>
          <a:p>
            <a:pPr lvl="1"/>
            <a:r>
              <a:rPr lang="en-US" dirty="0"/>
              <a:t>Only one hardware platform for </a:t>
            </a:r>
            <a:r>
              <a:rPr lang="en-US" dirty="0" smtClean="0"/>
              <a:t>each SDK project</a:t>
            </a:r>
          </a:p>
          <a:p>
            <a:pPr lvl="1"/>
            <a:r>
              <a:rPr lang="en-IE" dirty="0" smtClean="0"/>
              <a:t>(Optionally export bitstream)</a:t>
            </a:r>
            <a:endParaRPr lang="en-US" dirty="0"/>
          </a:p>
          <a:p>
            <a:r>
              <a:rPr lang="en-US" dirty="0"/>
              <a:t>The SDK tool will then associate user software projects to hardware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99D29FBF-A473-46DA-BC14-675AC1C8F9A5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600075"/>
            <a:ext cx="3692281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00" y="2071734"/>
            <a:ext cx="3271838" cy="251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hardware </a:t>
            </a:r>
            <a:r>
              <a:rPr lang="en-US" dirty="0" smtClean="0"/>
              <a:t>platform project</a:t>
            </a:r>
            <a:endParaRPr lang="en-US" dirty="0"/>
          </a:p>
          <a:p>
            <a:pPr lvl="1"/>
            <a:r>
              <a:rPr lang="en-US" dirty="0"/>
              <a:t>Automatically performed when SDK tool is launched from </a:t>
            </a:r>
            <a:r>
              <a:rPr lang="en-US" dirty="0" err="1" smtClean="0"/>
              <a:t>Vivado</a:t>
            </a:r>
            <a:r>
              <a:rPr lang="en-US" dirty="0" smtClean="0"/>
              <a:t> project</a:t>
            </a:r>
            <a:endParaRPr lang="en-US" dirty="0"/>
          </a:p>
          <a:p>
            <a:r>
              <a:rPr lang="en-US" dirty="0"/>
              <a:t>Create </a:t>
            </a:r>
            <a:r>
              <a:rPr lang="en-US" dirty="0" smtClean="0"/>
              <a:t>BSP</a:t>
            </a:r>
            <a:endParaRPr lang="en-US" dirty="0"/>
          </a:p>
          <a:p>
            <a:pPr lvl="1"/>
            <a:r>
              <a:rPr lang="en-US" dirty="0"/>
              <a:t>System software, board support package</a:t>
            </a:r>
          </a:p>
          <a:p>
            <a:r>
              <a:rPr lang="en-US" dirty="0" smtClean="0"/>
              <a:t>Create </a:t>
            </a:r>
            <a:r>
              <a:rPr lang="en-US" dirty="0"/>
              <a:t>software application</a:t>
            </a:r>
          </a:p>
          <a:p>
            <a:r>
              <a:rPr lang="en-US" dirty="0"/>
              <a:t>Create linker script</a:t>
            </a:r>
          </a:p>
          <a:p>
            <a:r>
              <a:rPr lang="en-US" dirty="0"/>
              <a:t>Build </a:t>
            </a:r>
            <a:r>
              <a:rPr lang="en-US" dirty="0" smtClean="0"/>
              <a:t>project </a:t>
            </a:r>
          </a:p>
          <a:p>
            <a:pPr lvl="1"/>
            <a:r>
              <a:rPr lang="en-US" dirty="0" smtClean="0"/>
              <a:t>compile</a:t>
            </a:r>
            <a:r>
              <a:rPr lang="en-US" dirty="0"/>
              <a:t>, assemble, </a:t>
            </a:r>
            <a:r>
              <a:rPr lang="en-US" dirty="0" smtClean="0"/>
              <a:t>link output </a:t>
            </a:r>
            <a:r>
              <a:rPr lang="en-US" dirty="0"/>
              <a:t>file </a:t>
            </a:r>
            <a:r>
              <a:rPr lang="en-US" i="1" dirty="0" smtClean="0"/>
              <a:t>&lt;</a:t>
            </a:r>
            <a:r>
              <a:rPr lang="en-US" i="1" dirty="0" err="1" smtClean="0"/>
              <a:t>app_project</a:t>
            </a:r>
            <a:r>
              <a:rPr lang="en-US" i="1" dirty="0"/>
              <a:t>&gt;.elf</a:t>
            </a:r>
            <a:endParaRPr lang="en-US" dirty="0"/>
          </a:p>
        </p:txBody>
      </p:sp>
      <p:pic>
        <p:nvPicPr>
          <p:cNvPr id="8" name="Picture 7" descr="11-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853" y="1647825"/>
            <a:ext cx="6349546" cy="451413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99D29FBF-A473-46DA-BC14-675AC1C8F9A5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 err="1" smtClean="0"/>
              <a:t>bitstream</a:t>
            </a:r>
            <a:endParaRPr lang="en-US" dirty="0" smtClean="0"/>
          </a:p>
          <a:p>
            <a:pPr lvl="1"/>
            <a:r>
              <a:rPr lang="en-US" dirty="0" smtClean="0"/>
              <a:t>Only if PL is used</a:t>
            </a:r>
            <a:endParaRPr lang="en-US" dirty="0"/>
          </a:p>
          <a:p>
            <a:pPr lvl="1"/>
            <a:r>
              <a:rPr lang="en-US" dirty="0"/>
              <a:t>Input </a:t>
            </a:r>
            <a:r>
              <a:rPr lang="en-US" dirty="0" smtClean="0"/>
              <a:t>file </a:t>
            </a:r>
            <a:r>
              <a:rPr lang="en-US" i="1" dirty="0"/>
              <a:t>&lt;top_name&gt;.bit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smtClean="0"/>
              <a:t>Vivado Hardware Manager (or Xilinx </a:t>
            </a:r>
            <a:r>
              <a:rPr lang="en-US" dirty="0" err="1"/>
              <a:t>iMPACT</a:t>
            </a:r>
            <a:r>
              <a:rPr lang="en-US" dirty="0"/>
              <a:t> </a:t>
            </a:r>
            <a:r>
              <a:rPr lang="en-US" dirty="0" smtClean="0"/>
              <a:t>tool) download </a:t>
            </a:r>
            <a:r>
              <a:rPr lang="en-US" dirty="0"/>
              <a:t>the bitstream to the target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bitstream</a:t>
            </a:r>
            <a:r>
              <a:rPr lang="en-US" dirty="0" smtClean="0"/>
              <a:t> can be downloaded </a:t>
            </a:r>
            <a:r>
              <a:rPr lang="en-US" dirty="0"/>
              <a:t>from </a:t>
            </a:r>
            <a:r>
              <a:rPr lang="en-US" dirty="0" smtClean="0"/>
              <a:t>either</a:t>
            </a:r>
            <a:endParaRPr lang="en-US" dirty="0"/>
          </a:p>
          <a:p>
            <a:pPr lvl="1"/>
            <a:r>
              <a:rPr lang="en-US" dirty="0" err="1" smtClean="0"/>
              <a:t>Vivado</a:t>
            </a:r>
            <a:endParaRPr lang="en-US" dirty="0" smtClean="0"/>
          </a:p>
          <a:p>
            <a:pPr lvl="1"/>
            <a:r>
              <a:rPr lang="en-US" dirty="0" smtClean="0"/>
              <a:t>SDK</a:t>
            </a:r>
            <a:endParaRPr lang="en-US" dirty="0"/>
          </a:p>
          <a:p>
            <a:r>
              <a:rPr lang="en-US" dirty="0"/>
              <a:t>Requires that the download cable is </a:t>
            </a:r>
            <a:r>
              <a:rPr lang="en-US" dirty="0" smtClean="0"/>
              <a:t>connected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FPGA and Downloading Application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>
                <a:solidFill>
                  <a:srgbClr val="EE3424"/>
                </a:solidFill>
                <a:cs typeface="Arial" pitchFamily="34" charset="0"/>
              </a:rPr>
              <a:t>Embedded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Processor Component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chemeClr val="bg2"/>
                </a:solidFill>
                <a:cs typeface="Arial" pitchFamily="34" charset="0"/>
              </a:rPr>
              <a:t>Overview of Vivado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Embedded System Development Flow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i="1" dirty="0" smtClean="0">
                <a:solidFill>
                  <a:schemeClr val="tx1"/>
                </a:solidFill>
                <a:cs typeface="Arial" pitchFamily="34" charset="0"/>
              </a:rPr>
              <a:t>Hardware Platform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SDK Software Platform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Summary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Zynq Configuration 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2" y="1600202"/>
            <a:ext cx="5076983" cy="4525963"/>
          </a:xfrm>
        </p:spPr>
        <p:txBody>
          <a:bodyPr/>
          <a:lstStyle/>
          <a:p>
            <a:r>
              <a:rPr lang="en-US" dirty="0"/>
              <a:t>Provides a graphical view of the PS to configure</a:t>
            </a:r>
          </a:p>
          <a:p>
            <a:pPr lvl="1"/>
            <a:r>
              <a:rPr lang="en-US" dirty="0"/>
              <a:t>ARM cores</a:t>
            </a:r>
          </a:p>
          <a:p>
            <a:pPr lvl="1"/>
            <a:r>
              <a:rPr lang="en-US" dirty="0"/>
              <a:t>I/O peripherals</a:t>
            </a:r>
          </a:p>
          <a:p>
            <a:pPr lvl="1"/>
            <a:r>
              <a:rPr lang="en-US" dirty="0"/>
              <a:t>DDR controller</a:t>
            </a:r>
          </a:p>
          <a:p>
            <a:pPr lvl="1"/>
            <a:r>
              <a:rPr lang="en-US" dirty="0"/>
              <a:t>Memory systems</a:t>
            </a:r>
          </a:p>
          <a:p>
            <a:r>
              <a:rPr lang="en-US" dirty="0" smtClean="0"/>
              <a:t>I/O </a:t>
            </a:r>
            <a:r>
              <a:rPr lang="en-US" dirty="0"/>
              <a:t>partitioning between dedicated PS pins and programmable logic I/O </a:t>
            </a:r>
            <a:endParaRPr lang="en-US" dirty="0" smtClean="0"/>
          </a:p>
          <a:p>
            <a:r>
              <a:rPr lang="en-US" dirty="0" smtClean="0"/>
              <a:t>Zynq-7000 AP </a:t>
            </a:r>
            <a:r>
              <a:rPr lang="en-US" dirty="0" err="1" smtClean="0"/>
              <a:t>SoC</a:t>
            </a:r>
            <a:r>
              <a:rPr lang="en-US" dirty="0" smtClean="0"/>
              <a:t> </a:t>
            </a:r>
            <a:r>
              <a:rPr lang="en-US" dirty="0"/>
              <a:t>PS is configured via a set of memory-mapped configuration registers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99D29FBF-A473-46DA-BC14-675AC1C8F9A5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49" y="908670"/>
            <a:ext cx="5541963" cy="3783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99" y="3820886"/>
            <a:ext cx="3449334" cy="263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930" y="3512911"/>
            <a:ext cx="3127264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4857909" cy="4525963"/>
          </a:xfrm>
        </p:spPr>
        <p:txBody>
          <a:bodyPr/>
          <a:lstStyle/>
          <a:p>
            <a:r>
              <a:rPr lang="en-US" dirty="0" smtClean="0"/>
              <a:t>Clock Configuration</a:t>
            </a:r>
            <a:endParaRPr lang="en-US" dirty="0"/>
          </a:p>
          <a:p>
            <a:pPr lvl="1"/>
            <a:r>
              <a:rPr lang="en-US" dirty="0" smtClean="0"/>
              <a:t>Input </a:t>
            </a:r>
            <a:r>
              <a:rPr lang="en-US" dirty="0"/>
              <a:t>frequency can be </a:t>
            </a:r>
            <a:r>
              <a:rPr lang="en-US" dirty="0" smtClean="0"/>
              <a:t>set</a:t>
            </a:r>
          </a:p>
          <a:p>
            <a:pPr lvl="2"/>
            <a:r>
              <a:rPr lang="en-IE" dirty="0" smtClean="0"/>
              <a:t>Processor, DDR</a:t>
            </a:r>
            <a:endParaRPr lang="en-US" dirty="0"/>
          </a:p>
          <a:p>
            <a:pPr lvl="1"/>
            <a:r>
              <a:rPr lang="en-US" dirty="0"/>
              <a:t>All IOP clock frequencies can be set</a:t>
            </a:r>
          </a:p>
          <a:p>
            <a:pPr lvl="1"/>
            <a:r>
              <a:rPr lang="en-US" dirty="0" smtClean="0"/>
              <a:t>Clock  </a:t>
            </a:r>
            <a:r>
              <a:rPr lang="en-US" dirty="0"/>
              <a:t>to PL </a:t>
            </a:r>
            <a:r>
              <a:rPr lang="en-US" dirty="0" smtClean="0"/>
              <a:t>configuration</a:t>
            </a:r>
          </a:p>
          <a:p>
            <a:pPr lvl="1"/>
            <a:r>
              <a:rPr lang="en-IE" dirty="0" smtClean="0"/>
              <a:t>Set Timers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99D29FBF-A473-46DA-BC14-675AC1C8F9A5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898" y="1001485"/>
            <a:ext cx="6513816" cy="518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i="1" dirty="0">
                <a:solidFill>
                  <a:schemeClr val="tx1"/>
                </a:solidFill>
                <a:cs typeface="Arial" pitchFamily="34" charset="0"/>
              </a:rPr>
              <a:t>Embedded </a:t>
            </a:r>
            <a:r>
              <a:rPr lang="en-US" altLang="zh-CN" i="1" dirty="0" smtClean="0">
                <a:solidFill>
                  <a:schemeClr val="tx1"/>
                </a:solidFill>
                <a:cs typeface="Arial" pitchFamily="34" charset="0"/>
              </a:rPr>
              <a:t>Processor Component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Overview of </a:t>
            </a:r>
            <a:r>
              <a:rPr lang="en-US" altLang="zh-CN" dirty="0" err="1" smtClean="0">
                <a:solidFill>
                  <a:srgbClr val="EE3424"/>
                </a:solidFill>
                <a:cs typeface="Arial" pitchFamily="34" charset="0"/>
              </a:rPr>
              <a:t>Vivado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 for Embedded System Design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Embedded System Development Flow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Hardware Platform Creation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SDK Software Platform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Summary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</a:t>
            </a:r>
            <a:r>
              <a:rPr lang="en-AU" dirty="0" smtClean="0"/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Accessed from flow navigator</a:t>
            </a:r>
            <a:endParaRPr lang="en-US" dirty="0"/>
          </a:p>
          <a:p>
            <a:r>
              <a:rPr lang="en-US" dirty="0" smtClean="0"/>
              <a:t>Default </a:t>
            </a:r>
            <a:r>
              <a:rPr lang="en-US" dirty="0"/>
              <a:t>settings are typically used </a:t>
            </a:r>
            <a:endParaRPr lang="en-US" dirty="0" smtClean="0"/>
          </a:p>
          <a:p>
            <a:r>
              <a:rPr lang="en-US" dirty="0" smtClean="0"/>
              <a:t>Set/change </a:t>
            </a:r>
            <a:r>
              <a:rPr lang="en-US" dirty="0"/>
              <a:t>target device</a:t>
            </a:r>
          </a:p>
          <a:p>
            <a:pPr lvl="1"/>
            <a:r>
              <a:rPr lang="en-US" dirty="0" smtClean="0"/>
              <a:t>Architecture, Device size, Package, Speed grade</a:t>
            </a:r>
          </a:p>
          <a:p>
            <a:r>
              <a:rPr lang="en-IE" dirty="0" smtClean="0"/>
              <a:t>Simulation, Synthesis, Implementation, </a:t>
            </a:r>
            <a:r>
              <a:rPr lang="en-IE" dirty="0" err="1" smtClean="0"/>
              <a:t>Bitstream</a:t>
            </a:r>
            <a:r>
              <a:rPr lang="en-IE" dirty="0" smtClean="0"/>
              <a:t> options</a:t>
            </a:r>
            <a:endParaRPr lang="en-US" dirty="0"/>
          </a:p>
          <a:p>
            <a:r>
              <a:rPr lang="en-US" dirty="0" smtClean="0"/>
              <a:t>IP repository </a:t>
            </a:r>
            <a:r>
              <a:rPr lang="en-US" dirty="0"/>
              <a:t>directory</a:t>
            </a:r>
          </a:p>
          <a:p>
            <a:pPr lvl="1"/>
            <a:r>
              <a:rPr lang="en-US" dirty="0"/>
              <a:t>Provide path to custom IP not present in the current project directory structure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99D29FBF-A473-46DA-BC14-675AC1C8F9A5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699" y="1395372"/>
            <a:ext cx="5491163" cy="4884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>
                <a:solidFill>
                  <a:srgbClr val="EE3424"/>
                </a:solidFill>
                <a:cs typeface="Arial" pitchFamily="34" charset="0"/>
              </a:rPr>
              <a:t>Embedded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Processor Component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chemeClr val="bg2"/>
                </a:solidFill>
                <a:cs typeface="Arial" pitchFamily="34" charset="0"/>
              </a:rPr>
              <a:t>Overview of Vivado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Embedded System Development Flow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Hardware Platform Creation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i="1" dirty="0" smtClean="0">
                <a:solidFill>
                  <a:schemeClr val="tx1"/>
                </a:solidFill>
                <a:cs typeface="Arial" pitchFamily="34" charset="0"/>
              </a:rPr>
              <a:t>SDK Software Platform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Summary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442" y="1600201"/>
            <a:ext cx="10975337" cy="4593708"/>
          </a:xfrm>
        </p:spPr>
        <p:txBody>
          <a:bodyPr/>
          <a:lstStyle/>
          <a:p>
            <a:r>
              <a:rPr lang="en-US" dirty="0"/>
              <a:t>Full-featured software design environment</a:t>
            </a:r>
          </a:p>
          <a:p>
            <a:r>
              <a:rPr lang="en-US" dirty="0"/>
              <a:t>Separate tool from </a:t>
            </a:r>
            <a:r>
              <a:rPr lang="en-US" dirty="0" smtClean="0"/>
              <a:t>Vivado – can install standalone for SW teams</a:t>
            </a:r>
            <a:endParaRPr lang="en-US" dirty="0"/>
          </a:p>
          <a:p>
            <a:r>
              <a:rPr lang="en-US" dirty="0"/>
              <a:t>Based on popular Eclipse open-source IDE</a:t>
            </a:r>
          </a:p>
          <a:p>
            <a:r>
              <a:rPr lang="en-US" dirty="0"/>
              <a:t>Used for software applications only; hardware design and modifications are done in </a:t>
            </a:r>
            <a:r>
              <a:rPr lang="en-US" dirty="0" smtClean="0"/>
              <a:t>Vivado</a:t>
            </a:r>
            <a:endParaRPr lang="en-US" dirty="0"/>
          </a:p>
          <a:p>
            <a:r>
              <a:rPr lang="en-US" dirty="0"/>
              <a:t>Well-integrated environment for seamless debugging of embedded targets</a:t>
            </a:r>
          </a:p>
          <a:p>
            <a:r>
              <a:rPr lang="en-US" dirty="0"/>
              <a:t>Sophisticated software design environment with many options and features with support for</a:t>
            </a:r>
          </a:p>
          <a:p>
            <a:pPr lvl="1"/>
            <a:r>
              <a:rPr lang="en-US" dirty="0"/>
              <a:t>Multiple processors</a:t>
            </a:r>
          </a:p>
          <a:p>
            <a:pPr lvl="1"/>
            <a:r>
              <a:rPr lang="en-US" dirty="0"/>
              <a:t>Multiple software platforms</a:t>
            </a:r>
          </a:p>
          <a:p>
            <a:pPr lvl="1"/>
            <a:r>
              <a:rPr lang="en-US" dirty="0"/>
              <a:t>Multiple software applications</a:t>
            </a:r>
          </a:p>
          <a:p>
            <a:r>
              <a:rPr lang="en-US" dirty="0" smtClean="0"/>
              <a:t>Fully Featured </a:t>
            </a:r>
            <a:r>
              <a:rPr lang="en-US" dirty="0"/>
              <a:t>C/C++ code editor and error navigator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Kit (SDK)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81456" y="4463143"/>
            <a:ext cx="1567545" cy="173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SDK Workbench </a:t>
            </a:r>
            <a:r>
              <a:rPr lang="en-AU" dirty="0" smtClean="0"/>
              <a:t>Views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C/C++ project outline displays the elements of a project with file </a:t>
            </a:r>
            <a:r>
              <a:rPr lang="en-US" dirty="0" smtClean="0">
                <a:solidFill>
                  <a:schemeClr val="tx1"/>
                </a:solidFill>
              </a:rPr>
              <a:t>decorators (icons) </a:t>
            </a:r>
            <a:r>
              <a:rPr lang="en-US" dirty="0">
                <a:solidFill>
                  <a:schemeClr val="tx1"/>
                </a:solidFill>
              </a:rPr>
              <a:t>for easy identification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C/C++ editor for integrated software creation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Code outline displays elements of the software file under development with file decorators (icons) for easy identification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Problems, Console, Properties views list output information associated with the software development </a:t>
            </a:r>
            <a:r>
              <a:rPr lang="en-US" dirty="0"/>
              <a:t>flow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5629" y="1709059"/>
            <a:ext cx="6051729" cy="453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99D29FBF-A473-46DA-BC14-675AC1C8F9A5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Software Management </a:t>
            </a:r>
            <a:r>
              <a:rPr lang="en-AU" dirty="0" smtClean="0"/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Software is managed in three major areas</a:t>
            </a:r>
          </a:p>
          <a:p>
            <a:pPr lvl="1"/>
            <a:r>
              <a:rPr lang="en-US" dirty="0"/>
              <a:t>Compiler/Linker Options</a:t>
            </a:r>
          </a:p>
          <a:p>
            <a:pPr lvl="2"/>
            <a:r>
              <a:rPr lang="en-US" dirty="0"/>
              <a:t>Application program</a:t>
            </a:r>
          </a:p>
          <a:p>
            <a:pPr lvl="1"/>
            <a:r>
              <a:rPr lang="en-US" dirty="0"/>
              <a:t>Software Platform Settings</a:t>
            </a:r>
          </a:p>
          <a:p>
            <a:pPr lvl="2"/>
            <a:r>
              <a:rPr lang="en-US" dirty="0"/>
              <a:t>Board support package</a:t>
            </a:r>
          </a:p>
          <a:p>
            <a:pPr lvl="1"/>
            <a:r>
              <a:rPr lang="en-US" dirty="0"/>
              <a:t>Linker Script Generation</a:t>
            </a:r>
          </a:p>
          <a:p>
            <a:pPr lvl="2"/>
            <a:r>
              <a:rPr lang="en-US" dirty="0"/>
              <a:t>Assigning software to memory resources</a:t>
            </a:r>
          </a:p>
          <a:p>
            <a:r>
              <a:rPr lang="en-US" dirty="0"/>
              <a:t>Covered in more detail later</a:t>
            </a:r>
          </a:p>
        </p:txBody>
      </p:sp>
      <p:pic>
        <p:nvPicPr>
          <p:cNvPr id="8" name="Picture 7" descr="11-39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114" y="1657350"/>
            <a:ext cx="2838212" cy="2596455"/>
          </a:xfrm>
          <a:prstGeom prst="rect">
            <a:avLst/>
          </a:prstGeom>
        </p:spPr>
      </p:pic>
      <p:pic>
        <p:nvPicPr>
          <p:cNvPr id="9" name="Picture 8" descr="11-39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787" y="4267200"/>
            <a:ext cx="3950406" cy="2212821"/>
          </a:xfrm>
          <a:prstGeom prst="rect">
            <a:avLst/>
          </a:prstGeom>
        </p:spPr>
      </p:pic>
      <p:pic>
        <p:nvPicPr>
          <p:cNvPr id="10" name="Picture 9" descr="11-239-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326" y="1662811"/>
            <a:ext cx="3705225" cy="25321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800475" y="2562225"/>
            <a:ext cx="1857376" cy="3810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3981450" y="3209926"/>
            <a:ext cx="4572000" cy="9525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3981451" y="3876675"/>
            <a:ext cx="2952751" cy="81915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99D29FBF-A473-46DA-BC14-675AC1C8F9A5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>
                <a:solidFill>
                  <a:srgbClr val="EE3424"/>
                </a:solidFill>
                <a:cs typeface="Arial" pitchFamily="34" charset="0"/>
              </a:rPr>
              <a:t>Embedded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Processor Component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chemeClr val="bg2"/>
                </a:solidFill>
                <a:cs typeface="Arial" pitchFamily="34" charset="0"/>
              </a:rPr>
              <a:t>Overview of Vivado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Embedded System Development Flow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Hardware Platform Creation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SDK Software Platform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i="1" dirty="0" smtClean="0">
                <a:solidFill>
                  <a:schemeClr val="tx1"/>
                </a:solidFill>
                <a:cs typeface="Arial" pitchFamily="34" charset="0"/>
              </a:rPr>
              <a:t>Summary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Vivado includes </a:t>
            </a:r>
            <a:r>
              <a:rPr lang="en-US" dirty="0"/>
              <a:t>all the tools, documentation, and IP necessary for building embedded </a:t>
            </a:r>
            <a:r>
              <a:rPr lang="en-US" dirty="0" smtClean="0"/>
              <a:t>systems</a:t>
            </a:r>
          </a:p>
          <a:p>
            <a:r>
              <a:rPr lang="en-IE" dirty="0" smtClean="0"/>
              <a:t>IPI is a System Level design tool that increases productivity, allowing designs to be completed faster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Software Development Kit (SDK) is a comprehensive software development environment for software applications</a:t>
            </a:r>
          </a:p>
          <a:p>
            <a:r>
              <a:rPr lang="en-US" dirty="0"/>
              <a:t>An embedded processing system component is built with IP provided in the </a:t>
            </a:r>
            <a:r>
              <a:rPr lang="en-US" dirty="0" smtClean="0"/>
              <a:t>IP </a:t>
            </a:r>
            <a:r>
              <a:rPr lang="en-US" dirty="0"/>
              <a:t>Catalog. Designers can also add their own custom IP to this </a:t>
            </a:r>
            <a:r>
              <a:rPr lang="en-US" dirty="0" smtClean="0"/>
              <a:t>catalog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The PS Configuration wizard permits access to several configurable features of PS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Embedded design with Zynq is based on:</a:t>
            </a:r>
          </a:p>
          <a:p>
            <a:pPr lvl="1"/>
            <a:r>
              <a:rPr lang="en-US" dirty="0" smtClean="0"/>
              <a:t>Processor and peripherals</a:t>
            </a:r>
          </a:p>
          <a:p>
            <a:pPr lvl="2"/>
            <a:r>
              <a:rPr lang="en-US" dirty="0" smtClean="0"/>
              <a:t>Dual ARM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®</a:t>
            </a:r>
            <a:r>
              <a:rPr lang="en-US" dirty="0" smtClean="0"/>
              <a:t> Cortex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™</a:t>
            </a:r>
            <a:r>
              <a:rPr lang="en-US" altLang="zh-CN" dirty="0" smtClean="0">
                <a:solidFill>
                  <a:srgbClr val="3F3F3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/>
              <a:t>-A9 processors of Zynq-7000 AP </a:t>
            </a:r>
            <a:r>
              <a:rPr lang="en-US" dirty="0" err="1" smtClean="0"/>
              <a:t>SoC</a:t>
            </a:r>
            <a:endParaRPr lang="en-US" dirty="0" smtClean="0"/>
          </a:p>
          <a:p>
            <a:pPr lvl="2"/>
            <a:r>
              <a:rPr lang="en-US" dirty="0" smtClean="0"/>
              <a:t>AXI interconnect</a:t>
            </a:r>
          </a:p>
          <a:p>
            <a:pPr lvl="2"/>
            <a:r>
              <a:rPr lang="en-US" dirty="0" smtClean="0"/>
              <a:t>AXI component peripherals</a:t>
            </a:r>
          </a:p>
          <a:p>
            <a:pPr lvl="2"/>
            <a:r>
              <a:rPr lang="en-US" dirty="0" smtClean="0"/>
              <a:t>Reset, clocking, debug ports</a:t>
            </a:r>
          </a:p>
          <a:p>
            <a:pPr lvl="1"/>
            <a:r>
              <a:rPr lang="en-US" dirty="0" smtClean="0"/>
              <a:t>Software platform for processing system</a:t>
            </a:r>
          </a:p>
          <a:p>
            <a:pPr lvl="2"/>
            <a:r>
              <a:rPr lang="en-US" dirty="0"/>
              <a:t>Bare Metal Applications or </a:t>
            </a:r>
            <a:r>
              <a:rPr lang="en-US" dirty="0" smtClean="0"/>
              <a:t>OS’s </a:t>
            </a:r>
            <a:r>
              <a:rPr lang="en-US" dirty="0"/>
              <a:t>(e.g. </a:t>
            </a:r>
            <a:r>
              <a:rPr lang="en-US" dirty="0" smtClean="0"/>
              <a:t>Linux, </a:t>
            </a:r>
            <a:r>
              <a:rPr lang="en-US" dirty="0" err="1" smtClean="0"/>
              <a:t>FreeRTOS</a:t>
            </a:r>
            <a:r>
              <a:rPr lang="en-US" dirty="0" smtClean="0"/>
              <a:t>) </a:t>
            </a:r>
          </a:p>
          <a:p>
            <a:pPr lvl="2"/>
            <a:r>
              <a:rPr lang="en-US" dirty="0" smtClean="0"/>
              <a:t>C language support</a:t>
            </a:r>
          </a:p>
          <a:p>
            <a:pPr lvl="2"/>
            <a:r>
              <a:rPr lang="en-US" dirty="0" smtClean="0"/>
              <a:t>Processor services</a:t>
            </a:r>
          </a:p>
          <a:p>
            <a:pPr lvl="2"/>
            <a:r>
              <a:rPr lang="en-US" dirty="0" smtClean="0"/>
              <a:t>C drivers for hardware</a:t>
            </a:r>
          </a:p>
          <a:p>
            <a:pPr lvl="1"/>
            <a:r>
              <a:rPr lang="en-US" dirty="0" smtClean="0"/>
              <a:t>User application</a:t>
            </a:r>
          </a:p>
          <a:p>
            <a:pPr lvl="2"/>
            <a:r>
              <a:rPr lang="en-US" dirty="0" smtClean="0"/>
              <a:t>Interrupt service routines (optional)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Embedded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Design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Architecture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in </a:t>
            </a:r>
            <a:r>
              <a:rPr lang="en-US" altLang="zh-CN" dirty="0" err="1" smtClean="0">
                <a:solidFill>
                  <a:srgbClr val="EE3424"/>
                </a:solidFill>
                <a:cs typeface="Arial" pitchFamily="34" charset="0"/>
              </a:rPr>
              <a:t>Zynq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The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Zynq-7000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AP </a:t>
            </a:r>
            <a:r>
              <a:rPr lang="en-US" altLang="zh-CN" dirty="0" err="1" smtClean="0">
                <a:solidFill>
                  <a:srgbClr val="3F3F3F"/>
                </a:solidFill>
                <a:cs typeface="Arial" pitchFamily="34" charset="0"/>
              </a:rPr>
              <a:t>SoC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architecture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consists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of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two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major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sections</a:t>
            </a:r>
          </a:p>
          <a:p>
            <a:pPr lvl="1">
              <a:lnSpc>
                <a:spcPts val="1600"/>
              </a:lnSpc>
              <a:tabLst>
                <a:tab pos="88900" algn="l"/>
                <a:tab pos="317500" algn="l"/>
                <a:tab pos="546100" algn="l"/>
              </a:tabLst>
            </a:pP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PS: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Processing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system</a:t>
            </a:r>
          </a:p>
          <a:p>
            <a:pPr lvl="2">
              <a:lnSpc>
                <a:spcPts val="1600"/>
              </a:lnSpc>
              <a:tabLst>
                <a:tab pos="88900" algn="l"/>
                <a:tab pos="317500" algn="l"/>
                <a:tab pos="5461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Dual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ARM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Cortex-A9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processor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based</a:t>
            </a:r>
          </a:p>
          <a:p>
            <a:pPr lvl="2">
              <a:lnSpc>
                <a:spcPts val="1600"/>
              </a:lnSpc>
              <a:tabLst>
                <a:tab pos="88900" algn="l"/>
                <a:tab pos="317500" algn="l"/>
                <a:tab pos="5461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Multiple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peripherals</a:t>
            </a:r>
          </a:p>
          <a:p>
            <a:pPr lvl="2">
              <a:lnSpc>
                <a:spcPts val="1600"/>
              </a:lnSpc>
              <a:tabLst>
                <a:tab pos="88900" algn="l"/>
                <a:tab pos="317500" algn="l"/>
                <a:tab pos="5461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Hard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silicon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core</a:t>
            </a:r>
          </a:p>
          <a:p>
            <a:pPr lvl="1">
              <a:lnSpc>
                <a:spcPts val="1600"/>
              </a:lnSpc>
              <a:tabLst>
                <a:tab pos="88900" algn="l"/>
                <a:tab pos="317500" algn="l"/>
                <a:tab pos="5461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PL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: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Programmable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logic</a:t>
            </a:r>
          </a:p>
          <a:p>
            <a:pPr lvl="2">
              <a:lnSpc>
                <a:spcPts val="1600"/>
              </a:lnSpc>
              <a:tabLst>
                <a:tab pos="88900" algn="l"/>
                <a:tab pos="317500" algn="l"/>
                <a:tab pos="5461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Uses the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same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7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series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programmable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logic</a:t>
            </a:r>
            <a:r>
              <a:rPr lang="en-US" altLang="zh-CN" dirty="0">
                <a:cs typeface="Arial" pitchFamily="34" charset="0"/>
              </a:rPr>
              <a:t> </a:t>
            </a:r>
            <a:endParaRPr lang="en-US" altLang="zh-CN" dirty="0" smtClean="0">
              <a:solidFill>
                <a:srgbClr val="3F3F3F"/>
              </a:solidFill>
              <a:cs typeface="Arial" pitchFamily="34" charset="0"/>
            </a:endParaRPr>
          </a:p>
          <a:p>
            <a:pPr lvl="3">
              <a:lnSpc>
                <a:spcPts val="1600"/>
              </a:lnSpc>
              <a:tabLst>
                <a:tab pos="88900" algn="l"/>
                <a:tab pos="317500" algn="l"/>
                <a:tab pos="546100" algn="l"/>
              </a:tabLst>
            </a:pPr>
            <a:r>
              <a:rPr lang="en-US" altLang="zh-CN" dirty="0" err="1" smtClean="0">
                <a:solidFill>
                  <a:srgbClr val="3F3F3F"/>
                </a:solidFill>
                <a:cs typeface="Arial" pitchFamily="34" charset="0"/>
              </a:rPr>
              <a:t>Artix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™-based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devices: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Z-7010, Z-7015 and Z-7020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(high-range I/O banks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only)</a:t>
            </a:r>
          </a:p>
          <a:p>
            <a:pPr lvl="3">
              <a:lnSpc>
                <a:spcPts val="1600"/>
              </a:lnSpc>
              <a:tabLst>
                <a:tab pos="88900" algn="l"/>
                <a:tab pos="317500" algn="l"/>
                <a:tab pos="546100" algn="l"/>
              </a:tabLst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Kintex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™-based devices: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Z-7030, Z-7045, and Z-7100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(mix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of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high-range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and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high-performance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Arial" pitchFamily="34" charset="0"/>
              </a:rPr>
              <a:t>I/O banks</a:t>
            </a:r>
            <a:r>
              <a:rPr lang="en-US" altLang="zh-CN" dirty="0">
                <a:solidFill>
                  <a:srgbClr val="3F3F3F"/>
                </a:solidFill>
                <a:cs typeface="Arial" pitchFamily="34" charset="0"/>
              </a:rPr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100"/>
              </a:lnSpc>
              <a:tabLst/>
            </a:pP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The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PS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and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the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PL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PS</a:t>
            </a:r>
            <a:r>
              <a:rPr lang="en-US" altLang="zh-CN" dirty="0" smtClean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Components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tabLst/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err="1">
                <a:solidFill>
                  <a:srgbClr val="3F3F3F"/>
                </a:solidFill>
                <a:cs typeface="Times New Roman" pitchFamily="18" charset="0"/>
              </a:rPr>
              <a:t>Zynq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AP </a:t>
            </a:r>
            <a:r>
              <a:rPr lang="en-US" altLang="zh-CN" dirty="0" err="1" smtClean="0">
                <a:solidFill>
                  <a:srgbClr val="3F3F3F"/>
                </a:solidFill>
                <a:cs typeface="Times New Roman" pitchFamily="18" charset="0"/>
              </a:rPr>
              <a:t>SoC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processing system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consists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of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the following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blocks</a:t>
            </a:r>
          </a:p>
          <a:p>
            <a:pPr lvl="1">
              <a:lnSpc>
                <a:spcPts val="1400"/>
              </a:lnSpc>
              <a:tabLst>
                <a:tab pos="88900" algn="l"/>
                <a:tab pos="317500" algn="l"/>
              </a:tabLst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Application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processing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unit (APU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)</a:t>
            </a:r>
          </a:p>
          <a:p>
            <a:pPr lvl="1">
              <a:lnSpc>
                <a:spcPts val="2100"/>
              </a:lnSpc>
              <a:tabLst>
                <a:tab pos="88900" algn="l"/>
                <a:tab pos="317500" algn="l"/>
              </a:tabLst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I/O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peripherals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(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IOP)</a:t>
            </a:r>
          </a:p>
          <a:p>
            <a:pPr lvl="2">
              <a:lnSpc>
                <a:spcPts val="2100"/>
              </a:lnSpc>
              <a:tabLst>
                <a:tab pos="88900" algn="l"/>
                <a:tab pos="3175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Multiplexed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I/O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(MIO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), extended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multiplexed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I/O (EMIO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)</a:t>
            </a:r>
          </a:p>
          <a:p>
            <a:pPr lvl="1">
              <a:lnSpc>
                <a:spcPts val="2100"/>
              </a:lnSpc>
              <a:tabLst>
                <a:tab pos="88900" algn="l"/>
                <a:tab pos="317500" algn="l"/>
              </a:tabLst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Memory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interfaces</a:t>
            </a:r>
          </a:p>
          <a:p>
            <a:pPr lvl="1">
              <a:lnSpc>
                <a:spcPts val="2100"/>
              </a:lnSpc>
              <a:tabLst>
                <a:tab pos="88900" algn="l"/>
                <a:tab pos="317500" algn="l"/>
              </a:tabLst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PS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interconnect</a:t>
            </a:r>
          </a:p>
          <a:p>
            <a:pPr lvl="1">
              <a:lnSpc>
                <a:spcPts val="2100"/>
              </a:lnSpc>
              <a:tabLst>
                <a:tab pos="88900" algn="l"/>
                <a:tab pos="317500" algn="l"/>
              </a:tabLst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DMA</a:t>
            </a:r>
          </a:p>
          <a:p>
            <a:pPr lvl="1">
              <a:lnSpc>
                <a:spcPts val="2100"/>
              </a:lnSpc>
              <a:tabLst>
                <a:tab pos="88900" algn="l"/>
                <a:tab pos="317500" algn="l"/>
              </a:tabLst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Timers</a:t>
            </a:r>
          </a:p>
          <a:p>
            <a:pPr lvl="2">
              <a:lnSpc>
                <a:spcPts val="2100"/>
              </a:lnSpc>
              <a:tabLst>
                <a:tab pos="88900" algn="l"/>
                <a:tab pos="317500" algn="l"/>
              </a:tabLst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Public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and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private</a:t>
            </a:r>
          </a:p>
          <a:p>
            <a:pPr lvl="1">
              <a:lnSpc>
                <a:spcPts val="2400"/>
              </a:lnSpc>
              <a:tabLst>
                <a:tab pos="88900" algn="l"/>
                <a:tab pos="317500" algn="l"/>
              </a:tabLst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General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interrupt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controller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(GIC)</a:t>
            </a:r>
          </a:p>
          <a:p>
            <a:pPr lvl="1">
              <a:lnSpc>
                <a:spcPts val="2100"/>
              </a:lnSpc>
              <a:tabLst>
                <a:tab pos="88900" algn="l"/>
                <a:tab pos="317500" algn="l"/>
              </a:tabLst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On-chip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memory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(OCM):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ROM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and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RAM</a:t>
            </a:r>
          </a:p>
          <a:p>
            <a:pPr lvl="1">
              <a:lnSpc>
                <a:spcPts val="2100"/>
              </a:lnSpc>
              <a:tabLst>
                <a:tab pos="88900" algn="l"/>
                <a:tab pos="317500" algn="l"/>
              </a:tabLst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Debug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controller: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err="1">
                <a:solidFill>
                  <a:srgbClr val="3F3F3F"/>
                </a:solidFill>
                <a:cs typeface="Times New Roman" pitchFamily="18" charset="0"/>
              </a:rPr>
              <a:t>CoreSight</a:t>
            </a:r>
            <a:endParaRPr lang="en-US" altLang="zh-CN" dirty="0">
              <a:solidFill>
                <a:srgbClr val="3F3F3F"/>
              </a:solidFill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99D29FBF-A473-46DA-BC14-675AC1C8F9A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48059" y="490923"/>
            <a:ext cx="7151691" cy="58321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3100"/>
              </a:lnSpc>
              <a:tabLst/>
            </a:pPr>
            <a:r>
              <a:rPr lang="en-US" altLang="zh-CN" dirty="0" err="1" smtClean="0">
                <a:solidFill>
                  <a:srgbClr val="EE3424"/>
                </a:solidFill>
                <a:latin typeface="Times New Roman" pitchFamily="18" charset="0"/>
                <a:cs typeface="Times New Roman" pitchFamily="18" charset="0"/>
              </a:rPr>
              <a:t>Zynq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latin typeface="Times New Roman" pitchFamily="18" charset="0"/>
                <a:cs typeface="Times New Roman" pitchFamily="18" charset="0"/>
              </a:rPr>
              <a:t>Built-in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latin typeface="Times New Roman" pitchFamily="18" charset="0"/>
                <a:cs typeface="Times New Roman" pitchFamily="18" charset="0"/>
              </a:rPr>
              <a:t>Peripherals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09442" y="1600202"/>
            <a:ext cx="6384213" cy="4525963"/>
          </a:xfrm>
        </p:spPr>
        <p:txBody>
          <a:bodyPr/>
          <a:lstStyle/>
          <a:p>
            <a:pPr>
              <a:lnSpc>
                <a:spcPts val="1800"/>
              </a:lnSpc>
              <a:tabLst/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Two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USB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2.0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OTG/Device/Host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Two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Tri-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Mode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err="1">
                <a:solidFill>
                  <a:srgbClr val="3F3F3F"/>
                </a:solidFill>
                <a:cs typeface="Times New Roman" pitchFamily="18" charset="0"/>
              </a:rPr>
              <a:t>GigE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(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10/100/1000)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Two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SD/SDIO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interfaces</a:t>
            </a:r>
          </a:p>
          <a:p>
            <a:pPr lvl="1"/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Memory,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I/O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and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combo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cards</a:t>
            </a:r>
          </a:p>
          <a:p>
            <a:pPr>
              <a:lnSpc>
                <a:spcPts val="1800"/>
              </a:lnSpc>
              <a:tabLst/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Two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CAN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2.0Bs,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SPIs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,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I2Cs,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UARTs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Four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GPIO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32bit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Blocks</a:t>
            </a:r>
          </a:p>
          <a:p>
            <a:pPr lvl="1"/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54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available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through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MIO;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other available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through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EMIO</a:t>
            </a:r>
          </a:p>
          <a:p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Multiplexed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err="1">
                <a:solidFill>
                  <a:srgbClr val="3F3F3F"/>
                </a:solidFill>
                <a:cs typeface="Times New Roman" pitchFamily="18" charset="0"/>
              </a:rPr>
              <a:t>Input/Output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(MIO)</a:t>
            </a:r>
          </a:p>
          <a:p>
            <a:pPr lvl="1"/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Multiplexed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err="1">
                <a:solidFill>
                  <a:srgbClr val="3F3F3F"/>
                </a:solidFill>
                <a:cs typeface="Times New Roman" pitchFamily="18" charset="0"/>
              </a:rPr>
              <a:t>pinout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of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peripherals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and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static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memories</a:t>
            </a:r>
          </a:p>
          <a:p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Extended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MIO</a:t>
            </a:r>
          </a:p>
          <a:p>
            <a:pPr lvl="1"/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Maps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PS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peripheral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ports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to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PL</a:t>
            </a:r>
          </a:p>
          <a:p>
            <a:endParaRPr lang="en-US" altLang="zh-CN" dirty="0" smtClean="0">
              <a:solidFill>
                <a:srgbClr val="3F3F3F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144374" y="1494524"/>
            <a:ext cx="4149970" cy="4836184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99D29FBF-A473-46DA-BC14-675AC1C8F9A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>
                <a:solidFill>
                  <a:srgbClr val="EE3424"/>
                </a:solidFill>
                <a:cs typeface="Arial" pitchFamily="34" charset="0"/>
              </a:rPr>
              <a:t>Embedded</a:t>
            </a:r>
            <a:r>
              <a:rPr lang="en-US" altLang="zh-CN" dirty="0">
                <a:cs typeface="Arial" pitchFamily="34" charset="0"/>
              </a:rPr>
              <a:t> </a:t>
            </a:r>
            <a:r>
              <a:rPr lang="en-US" altLang="zh-CN" dirty="0" smtClean="0">
                <a:solidFill>
                  <a:srgbClr val="EE3424"/>
                </a:solidFill>
                <a:cs typeface="Arial" pitchFamily="34" charset="0"/>
              </a:rPr>
              <a:t>Processor Component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i="1" dirty="0" smtClean="0">
                <a:solidFill>
                  <a:schemeClr val="tx1"/>
                </a:solidFill>
                <a:cs typeface="Arial" pitchFamily="34" charset="0"/>
              </a:rPr>
              <a:t>Overview of </a:t>
            </a:r>
            <a:r>
              <a:rPr lang="en-US" altLang="zh-CN" i="1" dirty="0" err="1" smtClean="0">
                <a:solidFill>
                  <a:schemeClr val="tx1"/>
                </a:solidFill>
                <a:cs typeface="Arial" pitchFamily="34" charset="0"/>
              </a:rPr>
              <a:t>Vivado</a:t>
            </a:r>
            <a:r>
              <a:rPr lang="en-US" altLang="zh-CN" i="1" dirty="0" smtClean="0">
                <a:solidFill>
                  <a:schemeClr val="tx1"/>
                </a:solidFill>
                <a:cs typeface="Arial" pitchFamily="34" charset="0"/>
              </a:rPr>
              <a:t> for Embedded Design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>
                <a:solidFill>
                  <a:srgbClr val="EE3424"/>
                </a:solidFill>
                <a:cs typeface="Arial" pitchFamily="34" charset="0"/>
              </a:rPr>
              <a:t>Embedded System Development Flow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>
                <a:solidFill>
                  <a:srgbClr val="EE3424"/>
                </a:solidFill>
                <a:cs typeface="Arial" pitchFamily="34" charset="0"/>
              </a:rPr>
              <a:t>Hardware Platform Creation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>
                <a:solidFill>
                  <a:srgbClr val="EE3424"/>
                </a:solidFill>
                <a:cs typeface="Arial" pitchFamily="34" charset="0"/>
              </a:rPr>
              <a:t>SDK Software Platform</a:t>
            </a:r>
          </a:p>
          <a:p>
            <a:pPr>
              <a:lnSpc>
                <a:spcPts val="2200"/>
              </a:lnSpc>
              <a:tabLst>
                <a:tab pos="228600" algn="l"/>
              </a:tabLst>
            </a:pPr>
            <a:r>
              <a:rPr lang="en-US" altLang="zh-CN" dirty="0">
                <a:solidFill>
                  <a:srgbClr val="EE3424"/>
                </a:solidFill>
                <a:cs typeface="Arial" pitchFamily="34" charset="0"/>
              </a:rPr>
              <a:t>Summary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2" y="1600201"/>
            <a:ext cx="10975337" cy="4476749"/>
          </a:xfrm>
        </p:spPr>
        <p:txBody>
          <a:bodyPr/>
          <a:lstStyle/>
          <a:p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What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are </a:t>
            </a:r>
            <a:r>
              <a:rPr lang="en-US" altLang="zh-CN" dirty="0" err="1" smtClean="0">
                <a:solidFill>
                  <a:srgbClr val="3F3F3F"/>
                </a:solidFill>
                <a:cs typeface="Times New Roman" pitchFamily="18" charset="0"/>
              </a:rPr>
              <a:t>Vivado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, IP Integrator and SDK?</a:t>
            </a:r>
            <a:endParaRPr lang="en-US" altLang="zh-CN" dirty="0">
              <a:solidFill>
                <a:srgbClr val="3F3F3F"/>
              </a:solidFill>
              <a:cs typeface="Times New Roman" pitchFamily="18" charset="0"/>
            </a:endParaRPr>
          </a:p>
          <a:p>
            <a:pPr lvl="1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err="1" smtClean="0">
                <a:solidFill>
                  <a:srgbClr val="3F3F3F"/>
                </a:solidFill>
                <a:cs typeface="Times New Roman" pitchFamily="18" charset="0"/>
              </a:rPr>
              <a:t>Vivado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tool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suite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for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cs typeface="Times New Roman" pitchFamily="18" charset="0"/>
              </a:rPr>
              <a:t>Xilinx FPGA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design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and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includes capability for embedded system design</a:t>
            </a:r>
          </a:p>
          <a:p>
            <a:pPr lvl="2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cs typeface="Times New Roman" pitchFamily="18" charset="0"/>
              </a:rPr>
              <a:t>IP Integrator, is part of Vivado and allows system level design of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the hardware part of an Embedded system</a:t>
            </a:r>
            <a:endParaRPr lang="en-US" altLang="zh-CN" sz="1600" dirty="0" smtClean="0">
              <a:cs typeface="Times New Roman" pitchFamily="18" charset="0"/>
            </a:endParaRPr>
          </a:p>
          <a:p>
            <a:pPr lvl="2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Integrated into Vivado</a:t>
            </a:r>
          </a:p>
          <a:p>
            <a:pPr lvl="2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Vivado includes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all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tools,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IP, and documentation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that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are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required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for designing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systems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with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Zynq-7000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AP </a:t>
            </a:r>
            <a:r>
              <a:rPr lang="en-US" altLang="zh-CN" dirty="0" err="1" smtClean="0">
                <a:solidFill>
                  <a:srgbClr val="3F3F3F"/>
                </a:solidFill>
                <a:cs typeface="Times New Roman" pitchFamily="18" charset="0"/>
              </a:rPr>
              <a:t>SoC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hard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core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and/or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Xilinx </a:t>
            </a:r>
            <a:r>
              <a:rPr lang="en-US" altLang="zh-CN" dirty="0" err="1" smtClean="0">
                <a:solidFill>
                  <a:srgbClr val="3F3F3F"/>
                </a:solidFill>
                <a:cs typeface="Times New Roman" pitchFamily="18" charset="0"/>
              </a:rPr>
              <a:t>MicroBlaze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soft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cs typeface="Times New Roman" pitchFamily="18" charset="0"/>
              </a:rPr>
              <a:t>core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processor</a:t>
            </a:r>
          </a:p>
          <a:p>
            <a:pPr lvl="2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IE" altLang="zh-CN" dirty="0" smtClean="0">
                <a:solidFill>
                  <a:srgbClr val="3F3F3F"/>
                </a:solidFill>
                <a:cs typeface="Times New Roman" pitchFamily="18" charset="0"/>
              </a:rPr>
              <a:t>Vivado + IPI replaces ISE/EDK</a:t>
            </a:r>
            <a:endParaRPr lang="en-US" altLang="zh-CN" dirty="0" smtClean="0">
              <a:solidFill>
                <a:srgbClr val="3F3F3F"/>
              </a:solidFill>
              <a:cs typeface="Times New Roman" pitchFamily="18" charset="0"/>
            </a:endParaRPr>
          </a:p>
          <a:p>
            <a:pPr lvl="1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SDK is an Eclipse-based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software design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environment</a:t>
            </a:r>
          </a:p>
          <a:p>
            <a:pPr lvl="2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sz="1600" dirty="0" smtClean="0">
                <a:solidFill>
                  <a:srgbClr val="3F3F3F"/>
                </a:solidFill>
                <a:cs typeface="Times New Roman" pitchFamily="18" charset="0"/>
              </a:rPr>
              <a:t>Enables</a:t>
            </a:r>
            <a:r>
              <a:rPr lang="en-US" altLang="zh-CN" sz="1600" dirty="0" smtClean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integration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of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hardware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and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3F3F3F"/>
                </a:solidFill>
                <a:cs typeface="Times New Roman" pitchFamily="18" charset="0"/>
              </a:rPr>
              <a:t>software</a:t>
            </a:r>
            <a:r>
              <a:rPr lang="en-US" altLang="zh-CN" sz="1600" dirty="0">
                <a:cs typeface="Times New Roman" pitchFamily="18" charset="0"/>
              </a:rPr>
              <a:t> </a:t>
            </a:r>
            <a:r>
              <a:rPr lang="en-US" altLang="zh-CN" sz="1600" dirty="0" smtClean="0">
                <a:solidFill>
                  <a:srgbClr val="3F3F3F"/>
                </a:solidFill>
                <a:cs typeface="Times New Roman" pitchFamily="18" charset="0"/>
              </a:rPr>
              <a:t>components</a:t>
            </a:r>
          </a:p>
          <a:p>
            <a:pPr lvl="2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IE" altLang="zh-CN" dirty="0" smtClean="0">
                <a:solidFill>
                  <a:srgbClr val="3F3F3F"/>
                </a:solidFill>
                <a:cs typeface="Times New Roman" pitchFamily="18" charset="0"/>
              </a:rPr>
              <a:t>Links from </a:t>
            </a:r>
            <a:r>
              <a:rPr lang="en-IE" altLang="zh-CN" dirty="0" err="1" smtClean="0">
                <a:solidFill>
                  <a:srgbClr val="3F3F3F"/>
                </a:solidFill>
                <a:cs typeface="Times New Roman" pitchFamily="18" charset="0"/>
              </a:rPr>
              <a:t>Vivado</a:t>
            </a:r>
            <a:endParaRPr lang="en-US" altLang="zh-CN" sz="1600" dirty="0" smtClean="0">
              <a:solidFill>
                <a:srgbClr val="3F3F3F"/>
              </a:solidFill>
              <a:cs typeface="Times New Roman" pitchFamily="18" charset="0"/>
            </a:endParaRPr>
          </a:p>
          <a:p>
            <a:pPr lvl="2">
              <a:lnSpc>
                <a:spcPct val="100000"/>
              </a:lnSpc>
              <a:buNone/>
              <a:tabLst>
                <a:tab pos="88900" algn="l"/>
                <a:tab pos="317500" algn="l"/>
              </a:tabLst>
            </a:pPr>
            <a:endParaRPr lang="en-US" altLang="zh-CN" sz="1600" dirty="0" smtClean="0">
              <a:solidFill>
                <a:srgbClr val="3F3F3F"/>
              </a:solidFill>
              <a:cs typeface="Times New Roman" pitchFamily="18" charset="0"/>
            </a:endParaRPr>
          </a:p>
          <a:p>
            <a:pPr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Vivado is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the</a:t>
            </a:r>
            <a:r>
              <a:rPr lang="en-US" altLang="zh-CN" dirty="0" smtClean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overall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project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manager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and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is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used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for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developing non-embedded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hardware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and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instantiating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srgbClr val="3F3F3F"/>
                </a:solidFill>
                <a:cs typeface="Times New Roman" pitchFamily="18" charset="0"/>
              </a:rPr>
              <a:t>embedded</a:t>
            </a:r>
            <a:r>
              <a:rPr lang="en-US" altLang="zh-CN" dirty="0"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systems</a:t>
            </a:r>
          </a:p>
          <a:p>
            <a:pPr lvl="1">
              <a:lnSpc>
                <a:spcPct val="100000"/>
              </a:lnSpc>
              <a:tabLst>
                <a:tab pos="88900" algn="l"/>
                <a:tab pos="317500" algn="l"/>
              </a:tabLst>
            </a:pPr>
            <a:r>
              <a:rPr lang="en-US" altLang="zh-CN" dirty="0" smtClean="0">
                <a:solidFill>
                  <a:srgbClr val="3F3F3F"/>
                </a:solidFill>
                <a:cs typeface="Times New Roman" pitchFamily="18" charset="0"/>
              </a:rPr>
              <a:t>Vivado/IP Integrator flow is recommended for developing Zynq embedded systems using 2013.2 and later</a:t>
            </a:r>
            <a:endParaRPr lang="en-US" altLang="zh-CN" dirty="0">
              <a:solidFill>
                <a:srgbClr val="3F3F3F"/>
              </a:solidFill>
              <a:cs typeface="Times New Roman" pitchFamily="18" charset="0"/>
            </a:endParaRPr>
          </a:p>
          <a:p>
            <a:pPr lvl="1">
              <a:lnSpc>
                <a:spcPct val="100000"/>
              </a:lnSpc>
              <a:tabLst>
                <a:tab pos="88900" algn="l"/>
                <a:tab pos="317500" algn="l"/>
              </a:tabLst>
            </a:pPr>
            <a:endParaRPr lang="en-US" altLang="zh-CN" sz="1800" dirty="0">
              <a:solidFill>
                <a:srgbClr val="3F3F3F"/>
              </a:solidFill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EE3424"/>
                </a:solidFill>
                <a:cs typeface="Times New Roman" pitchFamily="18" charset="0"/>
              </a:rPr>
              <a:t>Vivado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Overview 11-</a:t>
            </a:r>
            <a:fld id="{060BD193-E118-4B16-863C-C8C12C675E3E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© Copyright 2014 Xilinx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ilinx_All_Programmable_Template">
  <a:themeElements>
    <a:clrScheme name="Custom 34">
      <a:dk1>
        <a:srgbClr val="000000"/>
      </a:dk1>
      <a:lt1>
        <a:srgbClr val="FFFFFF"/>
      </a:lt1>
      <a:dk2>
        <a:srgbClr val="EC891D"/>
      </a:dk2>
      <a:lt2>
        <a:srgbClr val="EE3424"/>
      </a:lt2>
      <a:accent1>
        <a:srgbClr val="008CA8"/>
      </a:accent1>
      <a:accent2>
        <a:srgbClr val="B20838"/>
      </a:accent2>
      <a:accent3>
        <a:srgbClr val="008CA8"/>
      </a:accent3>
      <a:accent4>
        <a:srgbClr val="000000"/>
      </a:accent4>
      <a:accent5>
        <a:srgbClr val="D9DA56"/>
      </a:accent5>
      <a:accent6>
        <a:srgbClr val="8B8D09"/>
      </a:accent6>
      <a:hlink>
        <a:srgbClr val="D9DA56"/>
      </a:hlink>
      <a:folHlink>
        <a:srgbClr val="8B8D09"/>
      </a:folHlink>
    </a:clrScheme>
    <a:fontScheme name="Xilinx Template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762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Xilinx Template_light 1">
        <a:dk1>
          <a:srgbClr val="000000"/>
        </a:dk1>
        <a:lt1>
          <a:srgbClr val="FFFFFF"/>
        </a:lt1>
        <a:dk2>
          <a:srgbClr val="008CA8"/>
        </a:dk2>
        <a:lt2>
          <a:srgbClr val="EE3424"/>
        </a:lt2>
        <a:accent1>
          <a:srgbClr val="EC891D"/>
        </a:accent1>
        <a:accent2>
          <a:srgbClr val="B20838"/>
        </a:accent2>
        <a:accent3>
          <a:srgbClr val="FFFFFF"/>
        </a:accent3>
        <a:accent4>
          <a:srgbClr val="000000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Xilinx Template_light 2">
        <a:dk1>
          <a:srgbClr val="EE3423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Xilinx Template_light 3">
        <a:dk1>
          <a:srgbClr val="EE3424"/>
        </a:dk1>
        <a:lt1>
          <a:srgbClr val="FFFFFF"/>
        </a:lt1>
        <a:dk2>
          <a:srgbClr val="333333"/>
        </a:dk2>
        <a:lt2>
          <a:srgbClr val="008CA8"/>
        </a:lt2>
        <a:accent1>
          <a:srgbClr val="EC891D"/>
        </a:accent1>
        <a:accent2>
          <a:srgbClr val="B20838"/>
        </a:accent2>
        <a:accent3>
          <a:srgbClr val="ADADAD"/>
        </a:accent3>
        <a:accent4>
          <a:srgbClr val="DADADA"/>
        </a:accent4>
        <a:accent5>
          <a:srgbClr val="F4C4AB"/>
        </a:accent5>
        <a:accent6>
          <a:srgbClr val="A10632"/>
        </a:accent6>
        <a:hlink>
          <a:srgbClr val="D9DA56"/>
        </a:hlink>
        <a:folHlink>
          <a:srgbClr val="8B8D0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Description0 xmlns="D46A7F71-384C-4B0A-B6CB-1869FF28952A">The wide-frame format of the new All Programmable template.</Description0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7F6AD44C380A4BB6CB1869FF28952A" ma:contentTypeVersion="0" ma:contentTypeDescription="Create a new document." ma:contentTypeScope="" ma:versionID="cbec7fb8faa159a01dcec9b5572a4f9b">
  <xsd:schema xmlns:xsd="http://www.w3.org/2001/XMLSchema" xmlns:p="http://schemas.microsoft.com/office/2006/metadata/properties" xmlns:ns2="D46A7F71-384C-4B0A-B6CB-1869FF28952A" targetNamespace="http://schemas.microsoft.com/office/2006/metadata/properties" ma:root="true" ma:fieldsID="e6a1f69f03052b316a7875f7c9741570" ns2:_="">
    <xsd:import namespace="D46A7F71-384C-4B0A-B6CB-1869FF28952A"/>
    <xsd:element name="properties">
      <xsd:complexType>
        <xsd:sequence>
          <xsd:element name="documentManagement">
            <xsd:complexType>
              <xsd:all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D46A7F71-384C-4B0A-B6CB-1869FF28952A" elementFormDefault="qualified">
    <xsd:import namespace="http://schemas.microsoft.com/office/2006/documentManagement/types"/>
    <xsd:element name="Description0" ma:index="8" nillable="true" ma:displayName="Description" ma:internalName="Description0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747654C-B272-4B15-B46C-BB332E6C5466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46A7F71-384C-4B0A-B6CB-1869FF28952A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645E401-49A1-479D-B023-F249450A84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570465-C410-4C49-BB43-C779FFF280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6A7F71-384C-4B0A-B6CB-1869FF28952A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Xilinx_All_Programmable_Template</Template>
  <TotalTime>15782</TotalTime>
  <Words>1940</Words>
  <Application>Microsoft Office PowerPoint</Application>
  <PresentationFormat>Custom</PresentationFormat>
  <Paragraphs>386</Paragraphs>
  <Slides>36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Xilinx_All_Programmable_Template</vt:lpstr>
      <vt:lpstr>Introduction to Embedded System Design using Zynq</vt:lpstr>
      <vt:lpstr>Objectives</vt:lpstr>
      <vt:lpstr>Outline</vt:lpstr>
      <vt:lpstr>Embedded Design Architecture in Zynq</vt:lpstr>
      <vt:lpstr>The PS and the PL</vt:lpstr>
      <vt:lpstr>PS Components</vt:lpstr>
      <vt:lpstr>Zynq Architecture Built-in Peripherals</vt:lpstr>
      <vt:lpstr>Outline</vt:lpstr>
      <vt:lpstr>Vivado</vt:lpstr>
      <vt:lpstr>Vivado Components</vt:lpstr>
      <vt:lpstr>Embedded System Tools: Hardware</vt:lpstr>
      <vt:lpstr>Embedded System Tools: Software</vt:lpstr>
      <vt:lpstr>Vivado View</vt:lpstr>
      <vt:lpstr>Zynq Customization Processing System</vt:lpstr>
      <vt:lpstr>MIO Configuration </vt:lpstr>
      <vt:lpstr>MIO Configuration…</vt:lpstr>
      <vt:lpstr>Project Files</vt:lpstr>
      <vt:lpstr>Outline</vt:lpstr>
      <vt:lpstr>Embedded System Design Flow for Zynq-7000 AP SoC</vt:lpstr>
      <vt:lpstr>Embedded System Design using Vivado</vt:lpstr>
      <vt:lpstr>Embedded System Design using Vivado</vt:lpstr>
      <vt:lpstr>Add IP Integrator Block Diagram</vt:lpstr>
      <vt:lpstr>Configuring Hardware in IP Integrator </vt:lpstr>
      <vt:lpstr>Exporting to SDK</vt:lpstr>
      <vt:lpstr>Software Development Flow</vt:lpstr>
      <vt:lpstr>Configuring FPGA and Downloading Application</vt:lpstr>
      <vt:lpstr>Outline</vt:lpstr>
      <vt:lpstr>Zynq Configuration GUI</vt:lpstr>
      <vt:lpstr>Clock configuration</vt:lpstr>
      <vt:lpstr>Project Settings</vt:lpstr>
      <vt:lpstr>Outline</vt:lpstr>
      <vt:lpstr>Software Development Kit (SDK)</vt:lpstr>
      <vt:lpstr>SDK Workbench Views</vt:lpstr>
      <vt:lpstr>Software Management Settings</vt:lpstr>
      <vt:lpstr>Outline</vt:lpstr>
      <vt:lpstr>Summary</vt:lpstr>
    </vt:vector>
  </TitlesOfParts>
  <Company>Xilinx Inc,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EDK Overview</dc:title>
  <dc:creator>Xilinx</dc:creator>
  <cp:keywords>Public</cp:keywords>
  <cp:lastModifiedBy>admin</cp:lastModifiedBy>
  <cp:revision>126</cp:revision>
  <cp:lastPrinted>2013-08-21T12:53:43Z</cp:lastPrinted>
  <dcterms:created xsi:type="dcterms:W3CDTF">2012-06-30T11:52:27Z</dcterms:created>
  <dcterms:modified xsi:type="dcterms:W3CDTF">2014-08-11T15:10:17Z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escription0">
    <vt:lpwstr/>
  </property>
  <property fmtid="{D5CDD505-2E9C-101B-9397-08002B2CF9AE}" pid="3" name="ContentTypeId">
    <vt:lpwstr>0x010100717F6AD44C380A4BB6CB1869FF28952A</vt:lpwstr>
  </property>
  <property fmtid="{D5CDD505-2E9C-101B-9397-08002B2CF9AE}" pid="4" name="TitusGUID">
    <vt:lpwstr>13eb900d-ac27-41ce-8edd-c3b5360dc30b</vt:lpwstr>
  </property>
  <property fmtid="{D5CDD505-2E9C-101B-9397-08002B2CF9AE}" pid="5" name="TITUSCustom1">
    <vt:lpwstr>1</vt:lpwstr>
  </property>
  <property fmtid="{D5CDD505-2E9C-101B-9397-08002B2CF9AE}" pid="6" name="XilinxClassification">
    <vt:lpwstr>Public</vt:lpwstr>
  </property>
  <property fmtid="{D5CDD505-2E9C-101B-9397-08002B2CF9AE}" pid="7" name="XilinxVisual Markings">
    <vt:lpwstr>No</vt:lpwstr>
  </property>
  <property fmtid="{D5CDD505-2E9C-101B-9397-08002B2CF9AE}" pid="8" name="XilinxPublication Year">
    <vt:lpwstr>2012</vt:lpwstr>
  </property>
  <property fmtid="{D5CDD505-2E9C-101B-9397-08002B2CF9AE}" pid="9" name="XilinxRemoveLegacyFooters">
    <vt:lpwstr>Yes</vt:lpwstr>
  </property>
</Properties>
</file>